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8" r:id="rId3"/>
    <p:sldId id="259" r:id="rId4"/>
    <p:sldId id="288" r:id="rId5"/>
    <p:sldId id="287" r:id="rId6"/>
    <p:sldId id="264" r:id="rId7"/>
    <p:sldId id="266" r:id="rId8"/>
    <p:sldId id="267" r:id="rId9"/>
    <p:sldId id="270" r:id="rId10"/>
    <p:sldId id="280" r:id="rId11"/>
    <p:sldId id="274" r:id="rId12"/>
    <p:sldId id="286" r:id="rId13"/>
    <p:sldId id="283" r:id="rId14"/>
    <p:sldId id="273" r:id="rId15"/>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20EA"/>
    <a:srgbClr val="1C1F23"/>
    <a:srgbClr val="FF6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31" autoAdjust="0"/>
    <p:restoredTop sz="94610"/>
  </p:normalViewPr>
  <p:slideViewPr>
    <p:cSldViewPr snapToGrid="0" snapToObjects="1">
      <p:cViewPr varScale="1">
        <p:scale>
          <a:sx n="104" d="100"/>
          <a:sy n="104" d="100"/>
        </p:scale>
        <p:origin x="101"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469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87283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40961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448498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05605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2D4AD-CEB9-67C8-6C0A-02B334EA2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7C948-8A6E-AB9F-D621-F4076FE23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E44889-47F9-D1F3-468B-BDAA0C52DB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B938AE-463B-85AD-68C2-98BD544CD8E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90242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Mock ups need actual placeholder text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web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webp"/><Relationship Id="rId5" Type="http://schemas.openxmlformats.org/officeDocument/2006/relationships/image" Target="../media/image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38B14D-FABD-FACC-15F2-C0A447C31CA6}"/>
              </a:ext>
            </a:extLst>
          </p:cNvPr>
          <p:cNvPicPr>
            <a:picLocks noChangeAspect="1"/>
          </p:cNvPicPr>
          <p:nvPr/>
        </p:nvPicPr>
        <p:blipFill>
          <a:blip r:embed="rId3"/>
          <a:stretch>
            <a:fillRect/>
          </a:stretch>
        </p:blipFill>
        <p:spPr>
          <a:xfrm>
            <a:off x="362744" y="1554400"/>
            <a:ext cx="2943468" cy="2943468"/>
          </a:xfrm>
          <a:prstGeom prst="rect">
            <a:avLst/>
          </a:prstGeom>
        </p:spPr>
      </p:pic>
      <p:sp>
        <p:nvSpPr>
          <p:cNvPr id="3" name="Text 0"/>
          <p:cNvSpPr/>
          <p:nvPr/>
        </p:nvSpPr>
        <p:spPr>
          <a:xfrm>
            <a:off x="476250" y="727710"/>
            <a:ext cx="914400" cy="0"/>
          </a:xfrm>
          <a:prstGeom prst="rect">
            <a:avLst/>
          </a:prstGeom>
          <a:noFill/>
          <a:ln/>
        </p:spPr>
        <p:txBody>
          <a:bodyPr wrap="none" lIns="0" tIns="0" rIns="0" bIns="0" rtlCol="0" anchor="t">
            <a:spAutoFit/>
          </a:bodyPr>
          <a:lstStyle/>
          <a:p>
            <a:pPr algn="l">
              <a:lnSpc>
                <a:spcPts val="1920"/>
              </a:lnSpc>
            </a:pPr>
            <a:endParaRPr lang="en-US" sz="1200" dirty="0"/>
          </a:p>
        </p:txBody>
      </p:sp>
      <p:sp>
        <p:nvSpPr>
          <p:cNvPr id="11" name="Text 2"/>
          <p:cNvSpPr/>
          <p:nvPr/>
        </p:nvSpPr>
        <p:spPr>
          <a:xfrm>
            <a:off x="459750" y="3989711"/>
            <a:ext cx="3657600" cy="695509"/>
          </a:xfrm>
          <a:prstGeom prst="rect">
            <a:avLst/>
          </a:prstGeom>
          <a:noFill/>
          <a:ln/>
        </p:spPr>
        <p:txBody>
          <a:bodyPr wrap="square" lIns="0" tIns="0" rIns="0" bIns="0" rtlCol="0" anchor="t"/>
          <a:lstStyle/>
          <a:p>
            <a:pPr algn="l"/>
            <a:r>
              <a:rPr lang="en-US" sz="3200" b="1" dirty="0">
                <a:latin typeface="Microsoft YaHei UI" panose="020B0503020204020204" pitchFamily="34" charset="-122"/>
                <a:ea typeface="Microsoft YaHei UI" panose="020B0503020204020204" pitchFamily="34" charset="-122"/>
              </a:rPr>
              <a:t>Pitch Deck.</a:t>
            </a:r>
            <a:endParaRPr lang="en-US" sz="2400" b="1" dirty="0">
              <a:latin typeface="Microsoft YaHei UI" panose="020B0503020204020204" pitchFamily="34" charset="-122"/>
              <a:ea typeface="Microsoft YaHei UI" panose="020B0503020204020204" pitchFamily="34" charset="-122"/>
            </a:endParaRPr>
          </a:p>
        </p:txBody>
      </p:sp>
      <p:sp>
        <p:nvSpPr>
          <p:cNvPr id="12" name="Text 3"/>
          <p:cNvSpPr/>
          <p:nvPr/>
        </p:nvSpPr>
        <p:spPr>
          <a:xfrm>
            <a:off x="640917" y="934046"/>
            <a:ext cx="3159445" cy="228600"/>
          </a:xfrm>
          <a:prstGeom prst="rect">
            <a:avLst/>
          </a:prstGeom>
          <a:noFill/>
          <a:ln/>
        </p:spPr>
        <p:txBody>
          <a:bodyPr wrap="square" lIns="0" tIns="0" rIns="0" bIns="0" rtlCol="0" anchor="t"/>
          <a:lstStyle/>
          <a:p>
            <a:pPr algn="l"/>
            <a:r>
              <a:rPr lang="en-US" sz="1200" b="1" i="0" dirty="0">
                <a:effectLst/>
                <a:latin typeface="-apple-system"/>
              </a:rPr>
              <a:t>Travel with Traverse.</a:t>
            </a:r>
          </a:p>
        </p:txBody>
      </p:sp>
      <p:sp>
        <p:nvSpPr>
          <p:cNvPr id="2" name="Text 3">
            <a:extLst>
              <a:ext uri="{FF2B5EF4-FFF2-40B4-BE49-F238E27FC236}">
                <a16:creationId xmlns:a16="http://schemas.microsoft.com/office/drawing/2014/main" id="{C2D8FDD6-B973-3593-7F0E-5873C1C576A7}"/>
              </a:ext>
            </a:extLst>
          </p:cNvPr>
          <p:cNvSpPr/>
          <p:nvPr/>
        </p:nvSpPr>
        <p:spPr>
          <a:xfrm>
            <a:off x="487926" y="4497868"/>
            <a:ext cx="3159445" cy="228600"/>
          </a:xfrm>
          <a:prstGeom prst="rect">
            <a:avLst/>
          </a:prstGeom>
          <a:noFill/>
          <a:ln/>
        </p:spPr>
        <p:txBody>
          <a:bodyPr wrap="square" lIns="0" tIns="0" rIns="0" bIns="0" rtlCol="0" anchor="t"/>
          <a:lstStyle/>
          <a:p>
            <a:pPr algn="l"/>
            <a:r>
              <a:rPr lang="en-US" sz="1600" b="1" i="0" dirty="0">
                <a:effectLst/>
                <a:latin typeface="-apple-system"/>
              </a:rPr>
              <a:t>by Team </a:t>
            </a:r>
            <a:r>
              <a:rPr lang="en-US" sz="1600" b="1" dirty="0">
                <a:solidFill>
                  <a:srgbClr val="9520EA"/>
                </a:solidFill>
                <a:latin typeface="-apple-system"/>
              </a:rPr>
              <a:t>Elite Coders</a:t>
            </a:r>
            <a:endParaRPr lang="en-US" sz="1600" b="1" i="0" dirty="0">
              <a:solidFill>
                <a:srgbClr val="9520EA"/>
              </a:solidFill>
              <a:effectLst/>
              <a:latin typeface="-apple-system"/>
            </a:endParaRPr>
          </a:p>
        </p:txBody>
      </p:sp>
      <p:pic>
        <p:nvPicPr>
          <p:cNvPr id="18" name="Picture 17">
            <a:extLst>
              <a:ext uri="{FF2B5EF4-FFF2-40B4-BE49-F238E27FC236}">
                <a16:creationId xmlns:a16="http://schemas.microsoft.com/office/drawing/2014/main" id="{0E45ED5E-4CB1-F9FD-AED1-43007F5ED24F}"/>
              </a:ext>
            </a:extLst>
          </p:cNvPr>
          <p:cNvPicPr>
            <a:picLocks noChangeAspect="1"/>
          </p:cNvPicPr>
          <p:nvPr/>
        </p:nvPicPr>
        <p:blipFill>
          <a:blip r:embed="rId4"/>
          <a:stretch>
            <a:fillRect/>
          </a:stretch>
        </p:blipFill>
        <p:spPr>
          <a:xfrm>
            <a:off x="4307725" y="514774"/>
            <a:ext cx="2849356" cy="5275160"/>
          </a:xfrm>
          <a:prstGeom prst="rect">
            <a:avLst/>
          </a:prstGeom>
        </p:spPr>
      </p:pic>
      <p:pic>
        <p:nvPicPr>
          <p:cNvPr id="16" name="Picture 15">
            <a:extLst>
              <a:ext uri="{FF2B5EF4-FFF2-40B4-BE49-F238E27FC236}">
                <a16:creationId xmlns:a16="http://schemas.microsoft.com/office/drawing/2014/main" id="{075F5BAB-1BCC-A212-E538-AFC288BF5F9D}"/>
              </a:ext>
            </a:extLst>
          </p:cNvPr>
          <p:cNvPicPr>
            <a:picLocks noChangeAspect="1"/>
          </p:cNvPicPr>
          <p:nvPr/>
        </p:nvPicPr>
        <p:blipFill>
          <a:blip r:embed="rId5"/>
          <a:stretch>
            <a:fillRect/>
          </a:stretch>
        </p:blipFill>
        <p:spPr>
          <a:xfrm rot="16200000">
            <a:off x="4947572" y="1316764"/>
            <a:ext cx="5449390" cy="2943466"/>
          </a:xfrm>
          <a:prstGeom prst="rect">
            <a:avLst/>
          </a:prstGeom>
          <a:effectLst>
            <a:outerShdw blurRad="50800" dist="38100" dir="2700000" algn="tl" rotWithShape="0">
              <a:prstClr val="black">
                <a:alpha val="40000"/>
              </a:prstClr>
            </a:outerShdw>
          </a:effectLst>
        </p:spPr>
      </p:pic>
      <p:sp>
        <p:nvSpPr>
          <p:cNvPr id="4" name="Text 2">
            <a:extLst>
              <a:ext uri="{FF2B5EF4-FFF2-40B4-BE49-F238E27FC236}">
                <a16:creationId xmlns:a16="http://schemas.microsoft.com/office/drawing/2014/main" id="{5D13395C-6960-2F62-F3F1-C3C13A7398BD}"/>
              </a:ext>
            </a:extLst>
          </p:cNvPr>
          <p:cNvSpPr/>
          <p:nvPr/>
        </p:nvSpPr>
        <p:spPr>
          <a:xfrm>
            <a:off x="539907" y="402752"/>
            <a:ext cx="3657600" cy="434936"/>
          </a:xfrm>
          <a:prstGeom prst="rect">
            <a:avLst/>
          </a:prstGeom>
          <a:noFill/>
          <a:ln/>
        </p:spPr>
        <p:txBody>
          <a:bodyPr wrap="square" lIns="0" tIns="0" rIns="0" bIns="0" rtlCol="0" anchor="t"/>
          <a:lstStyle/>
          <a:p>
            <a:pPr algn="l"/>
            <a:r>
              <a:rPr lang="en-US" sz="3200" b="1" dirty="0">
                <a:solidFill>
                  <a:srgbClr val="9520EA"/>
                </a:solidFill>
                <a:latin typeface="Microsoft YaHei UI" panose="020B0503020204020204" pitchFamily="34" charset="-122"/>
                <a:ea typeface="Microsoft YaHei UI" panose="020B0503020204020204" pitchFamily="34" charset="-122"/>
              </a:rPr>
              <a:t>TRAVERSE</a:t>
            </a:r>
            <a:endParaRPr lang="en-US" sz="2400" b="1" dirty="0">
              <a:solidFill>
                <a:srgbClr val="9520EA"/>
              </a:solidFill>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Text 0"/>
          <p:cNvSpPr/>
          <p:nvPr/>
        </p:nvSpPr>
        <p:spPr>
          <a:xfrm>
            <a:off x="475374" y="714375"/>
            <a:ext cx="8229600" cy="480060"/>
          </a:xfrm>
          <a:prstGeom prst="rect">
            <a:avLst/>
          </a:prstGeom>
          <a:noFill/>
          <a:ln/>
        </p:spPr>
        <p:txBody>
          <a:bodyPr wrap="square" lIns="0" tIns="0" rIns="0" bIns="0" rtlCol="0" anchor="t"/>
          <a:lstStyle/>
          <a:p>
            <a:pPr>
              <a:lnSpc>
                <a:spcPts val="3780"/>
              </a:lnSpc>
            </a:pPr>
            <a:r>
              <a:rPr lang="en-US" sz="3000" b="1" kern="0" spc="12" dirty="0">
                <a:solidFill>
                  <a:srgbClr val="9520EA"/>
                </a:solidFill>
                <a:latin typeface="General Sans" panose="020B0604020202020204" charset="0"/>
                <a:ea typeface="General Sans" pitchFamily="34" charset="-122"/>
                <a:cs typeface="General Sans" pitchFamily="34" charset="-120"/>
              </a:rPr>
              <a:t>Market</a:t>
            </a:r>
            <a:r>
              <a:rPr lang="en-US" sz="3000" b="1" kern="0" spc="12" dirty="0">
                <a:solidFill>
                  <a:srgbClr val="101010"/>
                </a:solidFill>
                <a:latin typeface="General Sans" panose="020B0604020202020204" charset="0"/>
                <a:ea typeface="General Sans" pitchFamily="34" charset="-122"/>
                <a:cs typeface="General Sans" pitchFamily="34" charset="-120"/>
              </a:rPr>
              <a:t> Size</a:t>
            </a:r>
            <a:endParaRPr lang="en-US" sz="3000" dirty="0">
              <a:latin typeface="General Sans" panose="020B0604020202020204" charset="0"/>
            </a:endParaRPr>
          </a:p>
        </p:txBody>
      </p:sp>
      <p:sp>
        <p:nvSpPr>
          <p:cNvPr id="14" name="Text 1"/>
          <p:cNvSpPr/>
          <p:nvPr/>
        </p:nvSpPr>
        <p:spPr>
          <a:xfrm>
            <a:off x="476386" y="429181"/>
            <a:ext cx="8229600" cy="213360"/>
          </a:xfrm>
          <a:prstGeom prst="rect">
            <a:avLst/>
          </a:prstGeom>
          <a:noFill/>
          <a:ln/>
        </p:spPr>
        <p:txBody>
          <a:bodyPr wrap="square" lIns="0" tIns="0" rIns="0" bIns="0" rtlCol="0" anchor="t"/>
          <a:lstStyle/>
          <a:p>
            <a:pPr>
              <a:lnSpc>
                <a:spcPts val="1680"/>
              </a:lnSpc>
            </a:pPr>
            <a:r>
              <a:rPr lang="en-US" sz="1050" dirty="0"/>
              <a:t>Business Model and Financials</a:t>
            </a:r>
          </a:p>
          <a:p>
            <a:pPr algn="l">
              <a:lnSpc>
                <a:spcPts val="1680"/>
              </a:lnSpc>
            </a:pPr>
            <a:endParaRPr lang="en-US" sz="1050" dirty="0"/>
          </a:p>
          <a:p>
            <a:pPr algn="l">
              <a:lnSpc>
                <a:spcPts val="1680"/>
              </a:lnSpc>
            </a:pPr>
            <a:endParaRPr lang="en-US" sz="1050" dirty="0"/>
          </a:p>
        </p:txBody>
      </p:sp>
      <p:sp>
        <p:nvSpPr>
          <p:cNvPr id="18" name="TextBox 17">
            <a:extLst>
              <a:ext uri="{FF2B5EF4-FFF2-40B4-BE49-F238E27FC236}">
                <a16:creationId xmlns:a16="http://schemas.microsoft.com/office/drawing/2014/main" id="{BEF4E6B5-086B-2DFA-C6EC-94E8D7EB639F}"/>
              </a:ext>
            </a:extLst>
          </p:cNvPr>
          <p:cNvSpPr txBox="1"/>
          <p:nvPr/>
        </p:nvSpPr>
        <p:spPr>
          <a:xfrm>
            <a:off x="475374" y="1289947"/>
            <a:ext cx="3388703"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General Sans" panose="020B0604020202020204" charset="0"/>
              </a:rPr>
              <a:t>SAM - Serviceable Available </a:t>
            </a:r>
          </a:p>
          <a:p>
            <a:r>
              <a:rPr lang="en-US" sz="1400" dirty="0">
                <a:latin typeface="General Sans" panose="020B0604020202020204" charset="0"/>
              </a:rPr>
              <a:t>       Market: 10 lacs+</a:t>
            </a:r>
          </a:p>
        </p:txBody>
      </p:sp>
      <p:sp>
        <p:nvSpPr>
          <p:cNvPr id="5" name="TextBox 4">
            <a:extLst>
              <a:ext uri="{FF2B5EF4-FFF2-40B4-BE49-F238E27FC236}">
                <a16:creationId xmlns:a16="http://schemas.microsoft.com/office/drawing/2014/main" id="{24680DB5-BA54-093F-39FB-7D2CA5354709}"/>
              </a:ext>
            </a:extLst>
          </p:cNvPr>
          <p:cNvSpPr txBox="1"/>
          <p:nvPr/>
        </p:nvSpPr>
        <p:spPr>
          <a:xfrm>
            <a:off x="728522" y="1950678"/>
            <a:ext cx="3088885" cy="646331"/>
          </a:xfrm>
          <a:prstGeom prst="rect">
            <a:avLst/>
          </a:prstGeom>
          <a:noFill/>
        </p:spPr>
        <p:txBody>
          <a:bodyPr wrap="square" rtlCol="0">
            <a:spAutoFit/>
          </a:bodyPr>
          <a:lstStyle/>
          <a:p>
            <a:r>
              <a:rPr lang="en-US" sz="1200" b="1" dirty="0"/>
              <a:t>Data are based on </a:t>
            </a:r>
          </a:p>
          <a:p>
            <a:r>
              <a:rPr lang="en-US" sz="1200" b="1" dirty="0"/>
              <a:t>Nepal Tourism Board</a:t>
            </a:r>
            <a:br>
              <a:rPr lang="en-US" sz="1200" b="1" dirty="0"/>
            </a:br>
            <a:r>
              <a:rPr lang="en-US" sz="1200" b="1" dirty="0"/>
              <a:t>Report 2023</a:t>
            </a:r>
          </a:p>
        </p:txBody>
      </p:sp>
      <p:pic>
        <p:nvPicPr>
          <p:cNvPr id="3" name="Picture 2">
            <a:extLst>
              <a:ext uri="{FF2B5EF4-FFF2-40B4-BE49-F238E27FC236}">
                <a16:creationId xmlns:a16="http://schemas.microsoft.com/office/drawing/2014/main" id="{6E76C008-8583-534F-E137-22CF70B4717A}"/>
              </a:ext>
            </a:extLst>
          </p:cNvPr>
          <p:cNvPicPr>
            <a:picLocks noChangeAspect="1"/>
          </p:cNvPicPr>
          <p:nvPr/>
        </p:nvPicPr>
        <p:blipFill>
          <a:blip r:embed="rId3"/>
          <a:stretch>
            <a:fillRect/>
          </a:stretch>
        </p:blipFill>
        <p:spPr>
          <a:xfrm>
            <a:off x="3661027" y="1059602"/>
            <a:ext cx="5043947" cy="35473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7949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72466" y="1334208"/>
            <a:ext cx="8204173" cy="3379514"/>
          </a:xfrm>
          <a:prstGeom prst="rect">
            <a:avLst/>
          </a:prstGeom>
          <a:noFill/>
          <a:ln/>
        </p:spPr>
        <p:txBody>
          <a:bodyPr wrap="square" lIns="0" tIns="0" rIns="0" bIns="0" rtlCol="0" anchor="t"/>
          <a:lstStyle/>
          <a:p>
            <a:pPr algn="l"/>
            <a:r>
              <a:rPr lang="en-US" sz="1400" b="0" i="0" dirty="0">
                <a:effectLst/>
                <a:latin typeface="General Sans"/>
              </a:rPr>
              <a:t>Traverse stands out in Nepal's tourism market by collaborating with locals to offer personalized travel experiences. The app provides smart recommendations and simplifies planning for those who prefer using travel apps.</a:t>
            </a:r>
          </a:p>
          <a:p>
            <a:pPr algn="l"/>
            <a:endParaRPr lang="en-US" sz="1400" b="0" i="0" dirty="0">
              <a:effectLst/>
              <a:latin typeface="General Sans"/>
            </a:endParaRPr>
          </a:p>
          <a:p>
            <a:pPr algn="l"/>
            <a:r>
              <a:rPr lang="en-US" sz="1400" b="0" i="0" dirty="0">
                <a:effectLst/>
                <a:latin typeface="General Sans"/>
              </a:rPr>
              <a:t>In Nepal's market, Traverse demonstrates strength and stability. Its diverse revenue streams, including partnerships and booking fees, position it as a reliable player in the evolving travel tech industry.</a:t>
            </a:r>
          </a:p>
          <a:p>
            <a:pPr algn="l"/>
            <a:endParaRPr lang="en-US" sz="1400" b="0" i="0" dirty="0">
              <a:effectLst/>
              <a:latin typeface="General Sans"/>
            </a:endParaRPr>
          </a:p>
          <a:p>
            <a:pPr algn="l"/>
            <a:r>
              <a:rPr lang="en-US" sz="1400" b="0" i="0" dirty="0">
                <a:effectLst/>
                <a:latin typeface="General Sans"/>
              </a:rPr>
              <a:t>Without directly competing with major map apps like Google Maps, Traverse leverages digital maps to enhance the travel experience. For anyone seeking a distinctive and culturally rich journey in Nepal, Traverse remains the preferred choice.</a:t>
            </a:r>
            <a:endParaRPr lang="en-US" sz="1400" i="0" dirty="0">
              <a:effectLst/>
              <a:latin typeface="General Sans"/>
              <a:ea typeface="General Sans"/>
            </a:endParaRPr>
          </a:p>
        </p:txBody>
      </p:sp>
      <p:sp>
        <p:nvSpPr>
          <p:cNvPr id="6" name="Text 3"/>
          <p:cNvSpPr/>
          <p:nvPr/>
        </p:nvSpPr>
        <p:spPr>
          <a:xfrm>
            <a:off x="469760" y="429778"/>
            <a:ext cx="4572000" cy="213360"/>
          </a:xfrm>
          <a:prstGeom prst="rect">
            <a:avLst/>
          </a:prstGeom>
          <a:noFill/>
          <a:ln/>
        </p:spPr>
        <p:txBody>
          <a:bodyPr wrap="square" lIns="0" tIns="0" rIns="0" bIns="0" rtlCol="0" anchor="t"/>
          <a:lstStyle/>
          <a:p>
            <a:pPr>
              <a:lnSpc>
                <a:spcPts val="1680"/>
              </a:lnSpc>
            </a:pPr>
            <a:r>
              <a:rPr lang="en-US" sz="1050"/>
              <a:t>Business Model and Financials</a:t>
            </a:r>
          </a:p>
          <a:p>
            <a:pPr algn="l">
              <a:lnSpc>
                <a:spcPts val="1680"/>
              </a:lnSpc>
            </a:pPr>
            <a:endParaRPr lang="en-US" sz="1050" dirty="0"/>
          </a:p>
        </p:txBody>
      </p:sp>
      <p:sp>
        <p:nvSpPr>
          <p:cNvPr id="7" name="Text 4"/>
          <p:cNvSpPr/>
          <p:nvPr/>
        </p:nvSpPr>
        <p:spPr>
          <a:xfrm>
            <a:off x="471876" y="714375"/>
            <a:ext cx="4572000" cy="511598"/>
          </a:xfrm>
          <a:prstGeom prst="rect">
            <a:avLst/>
          </a:prstGeom>
          <a:noFill/>
          <a:ln/>
        </p:spPr>
        <p:txBody>
          <a:bodyPr wrap="square" lIns="0" tIns="0" rIns="0" bIns="0" rtlCol="0" anchor="t"/>
          <a:lstStyle/>
          <a:p>
            <a:pPr algn="l">
              <a:lnSpc>
                <a:spcPts val="3780"/>
              </a:lnSpc>
            </a:pPr>
            <a:r>
              <a:rPr lang="en-US" sz="3000" b="1" kern="0" spc="12" dirty="0">
                <a:solidFill>
                  <a:srgbClr val="9520EA"/>
                </a:solidFill>
                <a:latin typeface="General Sans" pitchFamily="34" charset="0"/>
                <a:ea typeface="General Sans" pitchFamily="34" charset="-122"/>
                <a:cs typeface="General Sans" pitchFamily="34" charset="-120"/>
              </a:rPr>
              <a:t>Market</a:t>
            </a:r>
            <a:r>
              <a:rPr lang="en-US" sz="3000" b="1" kern="0" spc="12" dirty="0">
                <a:solidFill>
                  <a:srgbClr val="101010"/>
                </a:solidFill>
                <a:latin typeface="General Sans" pitchFamily="34" charset="0"/>
                <a:ea typeface="General Sans" pitchFamily="34" charset="-122"/>
                <a:cs typeface="General Sans" pitchFamily="34" charset="-120"/>
              </a:rPr>
              <a:t> Viability</a:t>
            </a:r>
            <a:endParaRPr lang="en-US" sz="3000" dirty="0"/>
          </a:p>
        </p:txBody>
      </p:sp>
    </p:spTree>
    <p:extLst>
      <p:ext uri="{BB962C8B-B14F-4D97-AF65-F5344CB8AC3E}">
        <p14:creationId xmlns:p14="http://schemas.microsoft.com/office/powerpoint/2010/main" val="3703258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469760" y="429778"/>
            <a:ext cx="4572000" cy="213360"/>
          </a:xfrm>
          <a:prstGeom prst="rect">
            <a:avLst/>
          </a:prstGeom>
          <a:noFill/>
          <a:ln/>
        </p:spPr>
        <p:txBody>
          <a:bodyPr wrap="square" lIns="0" tIns="0" rIns="0" bIns="0" rtlCol="0" anchor="t"/>
          <a:lstStyle/>
          <a:p>
            <a:pPr marL="0" algn="l" rtl="0" eaLnBrk="1" latinLnBrk="0" hangingPunct="1">
              <a:lnSpc>
                <a:spcPts val="1680"/>
              </a:lnSpc>
              <a:spcBef>
                <a:spcPts val="0"/>
              </a:spcBef>
              <a:spcAft>
                <a:spcPts val="0"/>
              </a:spcAft>
            </a:pPr>
            <a:r>
              <a:rPr lang="en-US" sz="1050" kern="1200" dirty="0">
                <a:solidFill>
                  <a:srgbClr val="000000"/>
                </a:solidFill>
                <a:effectLst/>
                <a:latin typeface="Calibri" panose="020F0502020204030204" pitchFamily="34" charset="0"/>
                <a:ea typeface="+mn-ea"/>
                <a:cs typeface="+mn-cs"/>
              </a:rPr>
              <a:t>Business Model and Financials</a:t>
            </a:r>
            <a:endParaRPr lang="en-US" sz="1050" dirty="0">
              <a:effectLst/>
            </a:endParaRPr>
          </a:p>
        </p:txBody>
      </p:sp>
      <p:sp>
        <p:nvSpPr>
          <p:cNvPr id="7" name="Text 4"/>
          <p:cNvSpPr/>
          <p:nvPr/>
        </p:nvSpPr>
        <p:spPr>
          <a:xfrm>
            <a:off x="471876" y="714375"/>
            <a:ext cx="4572000" cy="511598"/>
          </a:xfrm>
          <a:prstGeom prst="rect">
            <a:avLst/>
          </a:prstGeom>
          <a:noFill/>
          <a:ln/>
        </p:spPr>
        <p:txBody>
          <a:bodyPr wrap="square" lIns="0" tIns="0" rIns="0" bIns="0" rtlCol="0" anchor="t"/>
          <a:lstStyle/>
          <a:p>
            <a:pPr algn="l">
              <a:lnSpc>
                <a:spcPts val="3780"/>
              </a:lnSpc>
            </a:pPr>
            <a:r>
              <a:rPr lang="en-US" sz="3000" b="1" kern="0" spc="12" dirty="0">
                <a:latin typeface="General Sans" pitchFamily="34" charset="0"/>
                <a:ea typeface="General Sans" pitchFamily="34" charset="-122"/>
                <a:cs typeface="General Sans" pitchFamily="34" charset="-120"/>
              </a:rPr>
              <a:t>Financials: </a:t>
            </a:r>
            <a:r>
              <a:rPr lang="en-US" b="1" kern="0" spc="12" dirty="0">
                <a:latin typeface="General Sans" pitchFamily="34" charset="0"/>
                <a:ea typeface="General Sans" pitchFamily="34" charset="-122"/>
                <a:cs typeface="General Sans" pitchFamily="34" charset="-120"/>
              </a:rPr>
              <a:t>Revenue Streams</a:t>
            </a:r>
            <a:endParaRPr lang="en-US" b="1" dirty="0"/>
          </a:p>
        </p:txBody>
      </p:sp>
      <p:sp>
        <p:nvSpPr>
          <p:cNvPr id="2" name="Text 0">
            <a:extLst>
              <a:ext uri="{FF2B5EF4-FFF2-40B4-BE49-F238E27FC236}">
                <a16:creationId xmlns:a16="http://schemas.microsoft.com/office/drawing/2014/main" id="{C84E3735-C317-E57E-14D1-A94F5BBE9F68}"/>
              </a:ext>
            </a:extLst>
          </p:cNvPr>
          <p:cNvSpPr/>
          <p:nvPr/>
        </p:nvSpPr>
        <p:spPr>
          <a:xfrm>
            <a:off x="4571999" y="1431414"/>
            <a:ext cx="3709219" cy="2484283"/>
          </a:xfrm>
          <a:prstGeom prst="rect">
            <a:avLst/>
          </a:prstGeom>
          <a:noFill/>
          <a:ln/>
        </p:spPr>
        <p:txBody>
          <a:bodyPr wrap="square" lIns="0" tIns="0" rIns="0" bIns="0" rtlCol="0" anchor="t"/>
          <a:lstStyle/>
          <a:p>
            <a:pPr marL="285750" indent="-285750" algn="l">
              <a:buFont typeface="Wingdings" panose="05000000000000000000" pitchFamily="2" charset="2"/>
              <a:buChar char="v"/>
            </a:pPr>
            <a:r>
              <a:rPr lang="en-US" sz="1600" b="1" i="0" dirty="0">
                <a:solidFill>
                  <a:srgbClr val="9520EA"/>
                </a:solidFill>
                <a:effectLst/>
                <a:latin typeface="Söhne"/>
              </a:rPr>
              <a:t>Local Partnerships: Commission-model</a:t>
            </a:r>
          </a:p>
          <a:p>
            <a:pPr algn="l"/>
            <a:endParaRPr lang="en-US" sz="1600" b="0" i="0" dirty="0">
              <a:effectLst/>
              <a:latin typeface="Söhne"/>
            </a:endParaRPr>
          </a:p>
          <a:p>
            <a:pPr algn="l"/>
            <a:r>
              <a:rPr lang="en-US" sz="1600" b="0" i="0" dirty="0">
                <a:effectLst/>
                <a:latin typeface="Söhne"/>
              </a:rPr>
              <a:t>Traverse's revenue model centers on local partnerships in Nepal, earning commissions when users book accommodations or activities through the app. This not only boosts financial revenue but also aligns with Traverse's commitment to supporting the local tourism community and providing authentic user experiences.</a:t>
            </a:r>
          </a:p>
        </p:txBody>
      </p:sp>
      <p:sp>
        <p:nvSpPr>
          <p:cNvPr id="5" name="Text 0">
            <a:extLst>
              <a:ext uri="{FF2B5EF4-FFF2-40B4-BE49-F238E27FC236}">
                <a16:creationId xmlns:a16="http://schemas.microsoft.com/office/drawing/2014/main" id="{6D04DFF0-F9FB-D197-5370-2976252E29EC}"/>
              </a:ext>
            </a:extLst>
          </p:cNvPr>
          <p:cNvSpPr/>
          <p:nvPr/>
        </p:nvSpPr>
        <p:spPr>
          <a:xfrm>
            <a:off x="469760" y="1431414"/>
            <a:ext cx="3222005" cy="3282308"/>
          </a:xfrm>
          <a:prstGeom prst="rect">
            <a:avLst/>
          </a:prstGeom>
          <a:noFill/>
          <a:ln/>
        </p:spPr>
        <p:txBody>
          <a:bodyPr wrap="square" lIns="0" tIns="0" rIns="0" bIns="0" rtlCol="0" anchor="t"/>
          <a:lstStyle/>
          <a:p>
            <a:pPr marL="285750" indent="-285750" algn="l" rtl="0" eaLnBrk="1" latinLnBrk="0" hangingPunct="1">
              <a:spcBef>
                <a:spcPts val="0"/>
              </a:spcBef>
              <a:spcAft>
                <a:spcPts val="0"/>
              </a:spcAft>
              <a:buFont typeface="Wingdings" panose="05000000000000000000" pitchFamily="2" charset="2"/>
              <a:buChar char="v"/>
            </a:pPr>
            <a:r>
              <a:rPr lang="en-US" sz="1600" b="1" i="0" kern="1200" dirty="0">
                <a:solidFill>
                  <a:srgbClr val="9520EA"/>
                </a:solidFill>
                <a:effectLst/>
                <a:latin typeface="General Sans" panose="020B0604020202020204"/>
              </a:rPr>
              <a:t>Tailored Travel Packages to Nepal</a:t>
            </a:r>
          </a:p>
          <a:p>
            <a:pPr marL="0" algn="l" rtl="0" eaLnBrk="1" latinLnBrk="0" hangingPunct="1">
              <a:spcBef>
                <a:spcPts val="0"/>
              </a:spcBef>
              <a:spcAft>
                <a:spcPts val="0"/>
              </a:spcAft>
            </a:pPr>
            <a:endParaRPr lang="en-US" sz="1600" b="0" i="0" kern="1200" dirty="0">
              <a:solidFill>
                <a:srgbClr val="000000"/>
              </a:solidFill>
              <a:effectLst/>
              <a:latin typeface="General Sans" panose="020B0604020202020204"/>
            </a:endParaRPr>
          </a:p>
          <a:p>
            <a:pPr marL="0" algn="l" rtl="0" eaLnBrk="1" latinLnBrk="0" hangingPunct="1">
              <a:spcBef>
                <a:spcPts val="0"/>
              </a:spcBef>
              <a:spcAft>
                <a:spcPts val="0"/>
              </a:spcAft>
            </a:pPr>
            <a:r>
              <a:rPr lang="en-US" sz="1600" b="0" i="0" kern="1200" dirty="0">
                <a:solidFill>
                  <a:srgbClr val="000000"/>
                </a:solidFill>
                <a:effectLst/>
                <a:latin typeface="General Sans" panose="020B0604020202020204"/>
              </a:rPr>
              <a:t>Traverse's personalized tourist packages boost financial revenue by offering tailored itineraries based on user preferences. The app earns through commission-based partnerships with local businesses as users book accommodations and activities directly. Premium features and subscriptions also contribute to the overall income.</a:t>
            </a:r>
            <a:endParaRPr lang="en-US" sz="1600" dirty="0">
              <a:effectLst/>
              <a:latin typeface="General Sans" panose="020B0604020202020204"/>
            </a:endParaRPr>
          </a:p>
        </p:txBody>
      </p:sp>
    </p:spTree>
    <p:extLst>
      <p:ext uri="{BB962C8B-B14F-4D97-AF65-F5344CB8AC3E}">
        <p14:creationId xmlns:p14="http://schemas.microsoft.com/office/powerpoint/2010/main" val="213824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p:cNvSpPr/>
          <p:nvPr/>
        </p:nvSpPr>
        <p:spPr>
          <a:xfrm>
            <a:off x="476250" y="3073538"/>
            <a:ext cx="8203737" cy="1728952"/>
          </a:xfrm>
          <a:prstGeom prst="rect">
            <a:avLst/>
          </a:prstGeom>
          <a:noFill/>
          <a:ln/>
        </p:spPr>
        <p:txBody>
          <a:bodyPr wrap="square" lIns="0" tIns="0" rIns="0" bIns="0" rtlCol="0" anchor="b"/>
          <a:lstStyle/>
          <a:p>
            <a:r>
              <a:rPr lang="en-US" sz="1600" dirty="0"/>
              <a:t>Meet our dynamic team: </a:t>
            </a:r>
            <a:r>
              <a:rPr lang="en-US" sz="1600" b="1" dirty="0" err="1">
                <a:solidFill>
                  <a:srgbClr val="9520EA"/>
                </a:solidFill>
              </a:rPr>
              <a:t>Nishcal</a:t>
            </a:r>
            <a:r>
              <a:rPr lang="en-US" sz="1600" dirty="0"/>
              <a:t>, the precision presenter; </a:t>
            </a:r>
            <a:r>
              <a:rPr lang="en-US" sz="1600" b="1" dirty="0">
                <a:solidFill>
                  <a:srgbClr val="9520EA"/>
                </a:solidFill>
              </a:rPr>
              <a:t>Bibek</a:t>
            </a:r>
            <a:r>
              <a:rPr lang="en-US" sz="1600" dirty="0"/>
              <a:t>, the frontend design maestro; </a:t>
            </a:r>
            <a:r>
              <a:rPr lang="en-US" sz="1600" b="1" dirty="0">
                <a:solidFill>
                  <a:srgbClr val="9520EA"/>
                </a:solidFill>
              </a:rPr>
              <a:t>Sajjan</a:t>
            </a:r>
            <a:r>
              <a:rPr lang="en-US" sz="1600" dirty="0"/>
              <a:t>, specializing in mobile app development; and </a:t>
            </a:r>
            <a:r>
              <a:rPr lang="en-US" sz="1600" b="1" dirty="0" err="1">
                <a:solidFill>
                  <a:srgbClr val="9520EA"/>
                </a:solidFill>
              </a:rPr>
              <a:t>Yaman</a:t>
            </a:r>
            <a:r>
              <a:rPr lang="en-US" sz="1600" dirty="0"/>
              <a:t>, the backbone ensuring robust backend systems. Together, they drive innovation, pushing the boundaries in the travel tech world.</a:t>
            </a:r>
          </a:p>
          <a:p>
            <a:pPr>
              <a:lnSpc>
                <a:spcPts val="1920"/>
              </a:lnSpc>
            </a:pPr>
            <a:endParaRPr lang="en-US" sz="1600" dirty="0">
              <a:latin typeface="General Sans" panose="020B0604020202020204"/>
            </a:endParaRPr>
          </a:p>
          <a:p>
            <a:pPr algn="l">
              <a:lnSpc>
                <a:spcPts val="1920"/>
              </a:lnSpc>
            </a:pPr>
            <a:r>
              <a:rPr lang="en-US" sz="1600" b="1" dirty="0">
                <a:latin typeface="General Sans" panose="020B0604020202020204"/>
              </a:rPr>
              <a:t>Together, the team's collective skills and passion drive Traverse growth and success.</a:t>
            </a:r>
          </a:p>
        </p:txBody>
      </p:sp>
      <p:sp>
        <p:nvSpPr>
          <p:cNvPr id="8" name="Text 4"/>
          <p:cNvSpPr/>
          <p:nvPr/>
        </p:nvSpPr>
        <p:spPr>
          <a:xfrm>
            <a:off x="476250" y="718170"/>
            <a:ext cx="5486400" cy="519202"/>
          </a:xfrm>
          <a:prstGeom prst="rect">
            <a:avLst/>
          </a:prstGeom>
          <a:noFill/>
          <a:ln/>
        </p:spPr>
        <p:txBody>
          <a:bodyPr wrap="square" lIns="0" tIns="0" rIns="0" bIns="0" rtlCol="0" anchor="t"/>
          <a:lstStyle/>
          <a:p>
            <a:pPr algn="l">
              <a:lnSpc>
                <a:spcPts val="3780"/>
              </a:lnSpc>
            </a:pPr>
            <a:r>
              <a:rPr lang="en-US" sz="3000" b="1" kern="0" spc="12" dirty="0">
                <a:solidFill>
                  <a:srgbClr val="101010"/>
                </a:solidFill>
                <a:latin typeface="General Sans" pitchFamily="34" charset="0"/>
                <a:ea typeface="General Sans" pitchFamily="34" charset="-122"/>
                <a:cs typeface="General Sans" pitchFamily="34" charset="-120"/>
              </a:rPr>
              <a:t>Core </a:t>
            </a:r>
            <a:r>
              <a:rPr lang="en-US" sz="3000" b="1" kern="0" spc="12" dirty="0">
                <a:solidFill>
                  <a:srgbClr val="9520EA"/>
                </a:solidFill>
                <a:latin typeface="General Sans" pitchFamily="34" charset="0"/>
                <a:ea typeface="General Sans" pitchFamily="34" charset="-122"/>
                <a:cs typeface="General Sans" pitchFamily="34" charset="-120"/>
              </a:rPr>
              <a:t>Team</a:t>
            </a:r>
            <a:endParaRPr lang="en-US" sz="3000" dirty="0">
              <a:solidFill>
                <a:srgbClr val="9520EA"/>
              </a:solidFill>
            </a:endParaRPr>
          </a:p>
        </p:txBody>
      </p:sp>
      <p:sp>
        <p:nvSpPr>
          <p:cNvPr id="9" name="Text 5"/>
          <p:cNvSpPr/>
          <p:nvPr/>
        </p:nvSpPr>
        <p:spPr>
          <a:xfrm>
            <a:off x="474382" y="428625"/>
            <a:ext cx="5486400" cy="213360"/>
          </a:xfrm>
          <a:prstGeom prst="rect">
            <a:avLst/>
          </a:prstGeom>
          <a:noFill/>
          <a:ln/>
        </p:spPr>
        <p:txBody>
          <a:bodyPr wrap="square" lIns="0" tIns="0" rIns="0" bIns="0" rtlCol="0" anchor="t"/>
          <a:lstStyle/>
          <a:p>
            <a:pPr algn="l">
              <a:lnSpc>
                <a:spcPts val="1680"/>
              </a:lnSpc>
            </a:pPr>
            <a:r>
              <a:rPr lang="en-US" sz="1100" b="0" dirty="0">
                <a:solidFill>
                  <a:srgbClr val="323232"/>
                </a:solidFill>
                <a:latin typeface="General Sans" pitchFamily="34" charset="0"/>
                <a:ea typeface="General Sans" pitchFamily="34" charset="-122"/>
                <a:cs typeface="General Sans" pitchFamily="34" charset="-120"/>
              </a:rPr>
              <a:t>Our Team</a:t>
            </a:r>
            <a:endParaRPr lang="en-US" sz="1050" dirty="0"/>
          </a:p>
        </p:txBody>
      </p:sp>
      <p:sp>
        <p:nvSpPr>
          <p:cNvPr id="13" name="TextBox 12">
            <a:extLst>
              <a:ext uri="{FF2B5EF4-FFF2-40B4-BE49-F238E27FC236}">
                <a16:creationId xmlns:a16="http://schemas.microsoft.com/office/drawing/2014/main" id="{4A9E8A36-625A-CA00-58C2-189FBD7F05BF}"/>
              </a:ext>
            </a:extLst>
          </p:cNvPr>
          <p:cNvSpPr txBox="1"/>
          <p:nvPr/>
        </p:nvSpPr>
        <p:spPr>
          <a:xfrm>
            <a:off x="716087" y="2645441"/>
            <a:ext cx="1008609" cy="307777"/>
          </a:xfrm>
          <a:prstGeom prst="rect">
            <a:avLst/>
          </a:prstGeom>
          <a:noFill/>
        </p:spPr>
        <p:txBody>
          <a:bodyPr wrap="none" rtlCol="0">
            <a:spAutoFit/>
          </a:bodyPr>
          <a:lstStyle/>
          <a:p>
            <a:r>
              <a:rPr lang="en-US" sz="1400" b="1" dirty="0">
                <a:solidFill>
                  <a:schemeClr val="tx2"/>
                </a:solidFill>
                <a:latin typeface="General Sans" panose="020B0604020202020204"/>
              </a:rPr>
              <a:t>Bibek Shah</a:t>
            </a:r>
          </a:p>
        </p:txBody>
      </p:sp>
      <p:sp>
        <p:nvSpPr>
          <p:cNvPr id="18" name="TextBox 17">
            <a:extLst>
              <a:ext uri="{FF2B5EF4-FFF2-40B4-BE49-F238E27FC236}">
                <a16:creationId xmlns:a16="http://schemas.microsoft.com/office/drawing/2014/main" id="{A36506DF-29CD-ED41-F9C3-58BB3CC0FF3B}"/>
              </a:ext>
            </a:extLst>
          </p:cNvPr>
          <p:cNvSpPr txBox="1"/>
          <p:nvPr/>
        </p:nvSpPr>
        <p:spPr>
          <a:xfrm>
            <a:off x="2750880" y="2650160"/>
            <a:ext cx="1338484" cy="307777"/>
          </a:xfrm>
          <a:prstGeom prst="rect">
            <a:avLst/>
          </a:prstGeom>
          <a:noFill/>
        </p:spPr>
        <p:txBody>
          <a:bodyPr wrap="square">
            <a:spAutoFit/>
          </a:bodyPr>
          <a:lstStyle/>
          <a:p>
            <a:r>
              <a:rPr lang="en-US" sz="1400" b="1" dirty="0" err="1">
                <a:solidFill>
                  <a:schemeClr val="tx2"/>
                </a:solidFill>
                <a:latin typeface="General Sans" panose="020B0604020202020204"/>
              </a:rPr>
              <a:t>Nischal</a:t>
            </a:r>
            <a:r>
              <a:rPr lang="en-US" sz="1400" b="1" dirty="0">
                <a:solidFill>
                  <a:schemeClr val="tx2"/>
                </a:solidFill>
                <a:latin typeface="General Sans" panose="020B0604020202020204"/>
              </a:rPr>
              <a:t> </a:t>
            </a:r>
            <a:r>
              <a:rPr lang="en-US" sz="1400" b="1" dirty="0" err="1">
                <a:solidFill>
                  <a:schemeClr val="tx2"/>
                </a:solidFill>
                <a:latin typeface="General Sans" panose="020B0604020202020204"/>
              </a:rPr>
              <a:t>Subedi</a:t>
            </a:r>
            <a:endParaRPr lang="en-US" sz="1400" b="1" dirty="0">
              <a:solidFill>
                <a:schemeClr val="tx2"/>
              </a:solidFill>
              <a:latin typeface="General Sans" panose="020B0604020202020204"/>
            </a:endParaRPr>
          </a:p>
        </p:txBody>
      </p:sp>
      <p:sp>
        <p:nvSpPr>
          <p:cNvPr id="22" name="TextBox 21">
            <a:extLst>
              <a:ext uri="{FF2B5EF4-FFF2-40B4-BE49-F238E27FC236}">
                <a16:creationId xmlns:a16="http://schemas.microsoft.com/office/drawing/2014/main" id="{403FA5AE-3350-B311-0A91-8D02CF831D2E}"/>
              </a:ext>
            </a:extLst>
          </p:cNvPr>
          <p:cNvSpPr txBox="1"/>
          <p:nvPr/>
        </p:nvSpPr>
        <p:spPr>
          <a:xfrm>
            <a:off x="4935211" y="2642982"/>
            <a:ext cx="1193315" cy="307777"/>
          </a:xfrm>
          <a:prstGeom prst="rect">
            <a:avLst/>
          </a:prstGeom>
          <a:noFill/>
        </p:spPr>
        <p:txBody>
          <a:bodyPr wrap="square">
            <a:spAutoFit/>
          </a:bodyPr>
          <a:lstStyle/>
          <a:p>
            <a:r>
              <a:rPr lang="en-US" sz="1400" b="1" dirty="0">
                <a:solidFill>
                  <a:schemeClr val="tx2"/>
                </a:solidFill>
                <a:latin typeface="General Sans" panose="020B0604020202020204"/>
              </a:rPr>
              <a:t>Sajjan Karna</a:t>
            </a:r>
          </a:p>
        </p:txBody>
      </p:sp>
      <p:sp>
        <p:nvSpPr>
          <p:cNvPr id="24" name="TextBox 23">
            <a:extLst>
              <a:ext uri="{FF2B5EF4-FFF2-40B4-BE49-F238E27FC236}">
                <a16:creationId xmlns:a16="http://schemas.microsoft.com/office/drawing/2014/main" id="{04308B76-E848-CD13-8458-BD26DE67A35F}"/>
              </a:ext>
            </a:extLst>
          </p:cNvPr>
          <p:cNvSpPr txBox="1"/>
          <p:nvPr/>
        </p:nvSpPr>
        <p:spPr>
          <a:xfrm>
            <a:off x="6880318" y="2651947"/>
            <a:ext cx="1587120" cy="307777"/>
          </a:xfrm>
          <a:prstGeom prst="rect">
            <a:avLst/>
          </a:prstGeom>
          <a:noFill/>
        </p:spPr>
        <p:txBody>
          <a:bodyPr wrap="square">
            <a:spAutoFit/>
          </a:bodyPr>
          <a:lstStyle/>
          <a:p>
            <a:r>
              <a:rPr lang="en-US" sz="1400" b="1" dirty="0" err="1">
                <a:solidFill>
                  <a:schemeClr val="tx2"/>
                </a:solidFill>
                <a:latin typeface="General Sans" panose="020B0604020202020204"/>
              </a:rPr>
              <a:t>Yaman</a:t>
            </a:r>
            <a:r>
              <a:rPr lang="en-US" sz="1400" b="1" dirty="0">
                <a:solidFill>
                  <a:schemeClr val="tx2"/>
                </a:solidFill>
                <a:latin typeface="General Sans" panose="020B0604020202020204"/>
              </a:rPr>
              <a:t> </a:t>
            </a:r>
            <a:r>
              <a:rPr lang="en-US" sz="1400" b="1" dirty="0" err="1">
                <a:solidFill>
                  <a:schemeClr val="tx2"/>
                </a:solidFill>
                <a:latin typeface="General Sans" panose="020B0604020202020204"/>
              </a:rPr>
              <a:t>Sarabariya</a:t>
            </a:r>
            <a:endParaRPr lang="en-US" sz="1400" b="1" dirty="0">
              <a:solidFill>
                <a:schemeClr val="tx2"/>
              </a:solidFill>
              <a:latin typeface="General Sans" panose="020B0604020202020204"/>
            </a:endParaRPr>
          </a:p>
        </p:txBody>
      </p:sp>
      <p:pic>
        <p:nvPicPr>
          <p:cNvPr id="3" name="Picture 2">
            <a:extLst>
              <a:ext uri="{FF2B5EF4-FFF2-40B4-BE49-F238E27FC236}">
                <a16:creationId xmlns:a16="http://schemas.microsoft.com/office/drawing/2014/main" id="{1628F32E-CB81-F873-1AF0-CF21C16D8F26}"/>
              </a:ext>
            </a:extLst>
          </p:cNvPr>
          <p:cNvPicPr>
            <a:picLocks noChangeAspect="1"/>
          </p:cNvPicPr>
          <p:nvPr/>
        </p:nvPicPr>
        <p:blipFill rotWithShape="1">
          <a:blip r:embed="rId3"/>
          <a:srcRect t="13963"/>
          <a:stretch/>
        </p:blipFill>
        <p:spPr>
          <a:xfrm>
            <a:off x="789815" y="1434333"/>
            <a:ext cx="952325" cy="1063726"/>
          </a:xfrm>
          <a:prstGeom prst="round2DiagRect">
            <a:avLst>
              <a:gd name="adj1" fmla="val 16667"/>
              <a:gd name="adj2" fmla="val 0"/>
            </a:avLst>
          </a:prstGeom>
          <a:ln w="88900" cap="sq">
            <a:solidFill>
              <a:srgbClr val="FFFFFF"/>
            </a:solidFill>
            <a:miter lim="800000"/>
          </a:ln>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E5E32B3E-4BB7-F091-0521-36A30532B416}"/>
              </a:ext>
            </a:extLst>
          </p:cNvPr>
          <p:cNvPicPr>
            <a:picLocks noChangeAspect="1"/>
          </p:cNvPicPr>
          <p:nvPr/>
        </p:nvPicPr>
        <p:blipFill>
          <a:blip r:embed="rId4"/>
          <a:srcRect l="5236" r="5236"/>
          <a:stretch/>
        </p:blipFill>
        <p:spPr>
          <a:xfrm>
            <a:off x="2870710" y="1394135"/>
            <a:ext cx="1014564" cy="1133246"/>
          </a:xfrm>
          <a:prstGeom prst="round2DiagRect">
            <a:avLst>
              <a:gd name="adj1" fmla="val 16667"/>
              <a:gd name="adj2" fmla="val 0"/>
            </a:avLst>
          </a:prstGeom>
          <a:ln w="88900" cap="sq">
            <a:solidFill>
              <a:srgbClr val="FFFFFF"/>
            </a:solidFill>
            <a:miter lim="800000"/>
          </a:ln>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7B5BF91F-9591-E513-4B79-217C9993FD10}"/>
              </a:ext>
            </a:extLst>
          </p:cNvPr>
          <p:cNvPicPr>
            <a:picLocks noChangeAspect="1"/>
          </p:cNvPicPr>
          <p:nvPr/>
        </p:nvPicPr>
        <p:blipFill>
          <a:blip r:embed="rId5"/>
          <a:srcRect l="5236" r="5236"/>
          <a:stretch/>
        </p:blipFill>
        <p:spPr>
          <a:xfrm>
            <a:off x="5023647" y="1384754"/>
            <a:ext cx="1014565" cy="1133247"/>
          </a:xfrm>
          <a:prstGeom prst="round2DiagRect">
            <a:avLst>
              <a:gd name="adj1" fmla="val 16667"/>
              <a:gd name="adj2" fmla="val 0"/>
            </a:avLst>
          </a:prstGeom>
          <a:ln w="88900" cap="sq">
            <a:solidFill>
              <a:srgbClr val="FFFFFF"/>
            </a:solidFill>
            <a:miter lim="800000"/>
          </a:ln>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ACD4968F-EB5E-BC84-0C56-6A8B5BD51B12}"/>
              </a:ext>
            </a:extLst>
          </p:cNvPr>
          <p:cNvPicPr>
            <a:picLocks noChangeAspect="1"/>
          </p:cNvPicPr>
          <p:nvPr/>
        </p:nvPicPr>
        <p:blipFill>
          <a:blip r:embed="rId6"/>
          <a:srcRect l="5236" r="5236"/>
          <a:stretch/>
        </p:blipFill>
        <p:spPr>
          <a:xfrm>
            <a:off x="7189906" y="1436828"/>
            <a:ext cx="967945" cy="1081173"/>
          </a:xfrm>
          <a:prstGeom prst="round2DiagRect">
            <a:avLst>
              <a:gd name="adj1" fmla="val 16667"/>
              <a:gd name="adj2" fmla="val 0"/>
            </a:avLst>
          </a:prstGeom>
          <a:solidFill>
            <a:srgbClr val="7B6DE6"/>
          </a:solidFill>
          <a:ln w="88900" cap="sq">
            <a:solidFill>
              <a:srgbClr val="FFFFFF"/>
            </a:solidFill>
            <a:miter lim="800000"/>
          </a:ln>
          <a:effectLst>
            <a:outerShdw blurRad="50800" dist="38100" dir="5400000" algn="t"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57200" y="2163723"/>
            <a:ext cx="8229600" cy="816054"/>
          </a:xfrm>
          <a:prstGeom prst="rect">
            <a:avLst/>
          </a:prstGeom>
          <a:noFill/>
          <a:ln/>
        </p:spPr>
        <p:txBody>
          <a:bodyPr wrap="square" lIns="0" tIns="0" rIns="0" bIns="0" rtlCol="0" anchor="ctr"/>
          <a:lstStyle/>
          <a:p>
            <a:pPr algn="ctr">
              <a:lnSpc>
                <a:spcPts val="6426"/>
              </a:lnSpc>
            </a:pPr>
            <a:r>
              <a:rPr lang="en-US" sz="5400" b="1" kern="0" spc="24" dirty="0">
                <a:solidFill>
                  <a:srgbClr val="101010"/>
                </a:solidFill>
                <a:latin typeface="General Sans" pitchFamily="34" charset="0"/>
                <a:ea typeface="General Sans" pitchFamily="34" charset="-122"/>
                <a:cs typeface="General Sans" pitchFamily="34" charset="-120"/>
              </a:rPr>
              <a:t>Travel with </a:t>
            </a:r>
            <a:r>
              <a:rPr lang="en-US" sz="5400" b="1" kern="0" spc="24" dirty="0">
                <a:solidFill>
                  <a:srgbClr val="9520EA"/>
                </a:solidFill>
                <a:latin typeface="General Sans" pitchFamily="34" charset="0"/>
                <a:ea typeface="General Sans" pitchFamily="34" charset="-122"/>
                <a:cs typeface="General Sans" pitchFamily="34" charset="-120"/>
              </a:rPr>
              <a:t>Traverse</a:t>
            </a:r>
            <a:r>
              <a:rPr lang="en-US" sz="5400" b="1" kern="0" spc="24" dirty="0">
                <a:solidFill>
                  <a:srgbClr val="101010"/>
                </a:solidFill>
                <a:latin typeface="General Sans" pitchFamily="34" charset="0"/>
                <a:ea typeface="General Sans" pitchFamily="34" charset="-122"/>
                <a:cs typeface="General Sans" pitchFamily="34" charset="-120"/>
              </a:rPr>
              <a:t>.</a:t>
            </a:r>
            <a:endParaRPr lang="en-US" sz="5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476250" y="2453605"/>
            <a:ext cx="8191500" cy="0"/>
          </a:xfrm>
          <a:prstGeom prst="line">
            <a:avLst/>
          </a:prstGeom>
          <a:solidFill>
            <a:srgbClr val="ECE9F1"/>
          </a:solidFill>
          <a:ln w="5292">
            <a:solidFill>
              <a:srgbClr val="323232"/>
            </a:solidFill>
            <a:prstDash val="solid"/>
            <a:headEnd type="none"/>
            <a:tailEnd type="none"/>
          </a:ln>
        </p:spPr>
      </p:sp>
      <p:sp>
        <p:nvSpPr>
          <p:cNvPr id="4" name="Shape 1"/>
          <p:cNvSpPr/>
          <p:nvPr/>
        </p:nvSpPr>
        <p:spPr>
          <a:xfrm>
            <a:off x="476250" y="3194114"/>
            <a:ext cx="8191500" cy="0"/>
          </a:xfrm>
          <a:prstGeom prst="line">
            <a:avLst/>
          </a:prstGeom>
          <a:solidFill>
            <a:srgbClr val="ECE9F1"/>
          </a:solidFill>
          <a:ln w="5292">
            <a:solidFill>
              <a:srgbClr val="323232"/>
            </a:solidFill>
            <a:prstDash val="solid"/>
            <a:headEnd type="none"/>
            <a:tailEnd type="none"/>
          </a:ln>
        </p:spPr>
      </p:sp>
      <p:sp>
        <p:nvSpPr>
          <p:cNvPr id="5" name="Shape 2"/>
          <p:cNvSpPr/>
          <p:nvPr/>
        </p:nvSpPr>
        <p:spPr>
          <a:xfrm>
            <a:off x="476250" y="3929862"/>
            <a:ext cx="8191500" cy="0"/>
          </a:xfrm>
          <a:prstGeom prst="line">
            <a:avLst/>
          </a:prstGeom>
          <a:solidFill>
            <a:srgbClr val="ECE9F1"/>
          </a:solidFill>
          <a:ln w="5292">
            <a:solidFill>
              <a:srgbClr val="323232"/>
            </a:solidFill>
            <a:prstDash val="solid"/>
            <a:headEnd type="none"/>
            <a:tailEnd type="none"/>
          </a:ln>
        </p:spPr>
      </p:sp>
      <p:sp>
        <p:nvSpPr>
          <p:cNvPr id="6" name="Shape 3"/>
          <p:cNvSpPr/>
          <p:nvPr/>
        </p:nvSpPr>
        <p:spPr>
          <a:xfrm>
            <a:off x="476250" y="1716881"/>
            <a:ext cx="8191500" cy="0"/>
          </a:xfrm>
          <a:prstGeom prst="line">
            <a:avLst/>
          </a:prstGeom>
          <a:solidFill>
            <a:srgbClr val="ECE9F1"/>
          </a:solidFill>
          <a:ln w="5292">
            <a:solidFill>
              <a:srgbClr val="323232"/>
            </a:solidFill>
            <a:prstDash val="solid"/>
            <a:headEnd type="none"/>
            <a:tailEnd type="none"/>
          </a:ln>
        </p:spPr>
      </p:sp>
      <p:sp>
        <p:nvSpPr>
          <p:cNvPr id="7" name="Shape 4"/>
          <p:cNvSpPr/>
          <p:nvPr/>
        </p:nvSpPr>
        <p:spPr>
          <a:xfrm>
            <a:off x="476250" y="4670371"/>
            <a:ext cx="8191500" cy="0"/>
          </a:xfrm>
          <a:prstGeom prst="line">
            <a:avLst/>
          </a:prstGeom>
          <a:solidFill>
            <a:srgbClr val="ECE9F1"/>
          </a:solidFill>
          <a:ln w="5292">
            <a:solidFill>
              <a:srgbClr val="323232"/>
            </a:solidFill>
            <a:prstDash val="solid"/>
            <a:headEnd type="none"/>
            <a:tailEnd type="none"/>
          </a:ln>
        </p:spPr>
      </p:sp>
      <p:sp>
        <p:nvSpPr>
          <p:cNvPr id="8" name="Text 5"/>
          <p:cNvSpPr/>
          <p:nvPr/>
        </p:nvSpPr>
        <p:spPr>
          <a:xfrm>
            <a:off x="1166302" y="1855364"/>
            <a:ext cx="8229600" cy="480060"/>
          </a:xfrm>
          <a:prstGeom prst="rect">
            <a:avLst/>
          </a:prstGeom>
          <a:noFill/>
          <a:ln/>
        </p:spPr>
        <p:txBody>
          <a:bodyPr wrap="square" lIns="0" tIns="0" rIns="0" bIns="0" rtlCol="0" anchor="t"/>
          <a:lstStyle/>
          <a:p>
            <a:pPr algn="l">
              <a:lnSpc>
                <a:spcPts val="3780"/>
              </a:lnSpc>
            </a:pPr>
            <a:r>
              <a:rPr lang="en-US" sz="3000" b="1" kern="0" spc="12" dirty="0">
                <a:solidFill>
                  <a:srgbClr val="101010"/>
                </a:solidFill>
                <a:latin typeface="General Sans" pitchFamily="34" charset="0"/>
                <a:ea typeface="General Sans" pitchFamily="34" charset="-122"/>
                <a:cs typeface="General Sans" pitchFamily="34" charset="-120"/>
              </a:rPr>
              <a:t>Problem &amp; Solution</a:t>
            </a:r>
            <a:endParaRPr lang="en-US" sz="3000" dirty="0"/>
          </a:p>
        </p:txBody>
      </p:sp>
      <p:sp>
        <p:nvSpPr>
          <p:cNvPr id="9" name="Text 6"/>
          <p:cNvSpPr/>
          <p:nvPr/>
        </p:nvSpPr>
        <p:spPr>
          <a:xfrm>
            <a:off x="476250" y="1976795"/>
            <a:ext cx="914400" cy="243840"/>
          </a:xfrm>
          <a:prstGeom prst="rect">
            <a:avLst/>
          </a:prstGeom>
          <a:noFill/>
          <a:ln/>
        </p:spPr>
        <p:txBody>
          <a:bodyPr wrap="square" lIns="0" tIns="0" rIns="0" bIns="0" rtlCol="0" anchor="t"/>
          <a:lstStyle/>
          <a:p>
            <a:pPr algn="l">
              <a:lnSpc>
                <a:spcPts val="1920"/>
              </a:lnSpc>
            </a:pPr>
            <a:r>
              <a:rPr lang="en-US" sz="1200" b="0" dirty="0">
                <a:solidFill>
                  <a:srgbClr val="323232"/>
                </a:solidFill>
                <a:latin typeface="General Sans" pitchFamily="34" charset="0"/>
                <a:ea typeface="General Sans" pitchFamily="34" charset="-122"/>
                <a:cs typeface="General Sans" pitchFamily="34" charset="-120"/>
              </a:rPr>
              <a:t>01</a:t>
            </a:r>
            <a:endParaRPr lang="en-US" sz="1200" dirty="0"/>
          </a:p>
        </p:txBody>
      </p:sp>
      <p:sp>
        <p:nvSpPr>
          <p:cNvPr id="10" name="Text 7"/>
          <p:cNvSpPr/>
          <p:nvPr/>
        </p:nvSpPr>
        <p:spPr>
          <a:xfrm>
            <a:off x="1166131" y="2597475"/>
            <a:ext cx="8229600" cy="480060"/>
          </a:xfrm>
          <a:prstGeom prst="rect">
            <a:avLst/>
          </a:prstGeom>
          <a:noFill/>
          <a:ln/>
        </p:spPr>
        <p:txBody>
          <a:bodyPr wrap="square" lIns="0" tIns="0" rIns="0" bIns="0" rtlCol="0" anchor="t"/>
          <a:lstStyle/>
          <a:p>
            <a:pPr algn="l">
              <a:lnSpc>
                <a:spcPts val="3780"/>
              </a:lnSpc>
            </a:pPr>
            <a:r>
              <a:rPr lang="en-US" sz="3000" b="1" kern="0" spc="12" dirty="0">
                <a:solidFill>
                  <a:srgbClr val="101010"/>
                </a:solidFill>
                <a:latin typeface="General Sans" pitchFamily="34" charset="0"/>
                <a:ea typeface="General Sans" pitchFamily="34" charset="-122"/>
                <a:cs typeface="General Sans" pitchFamily="34" charset="-120"/>
              </a:rPr>
              <a:t>Product Features</a:t>
            </a:r>
            <a:endParaRPr lang="en-US" sz="3000" dirty="0"/>
          </a:p>
        </p:txBody>
      </p:sp>
      <p:sp>
        <p:nvSpPr>
          <p:cNvPr id="11" name="Text 8"/>
          <p:cNvSpPr/>
          <p:nvPr/>
        </p:nvSpPr>
        <p:spPr>
          <a:xfrm>
            <a:off x="476250" y="2714117"/>
            <a:ext cx="914400" cy="243840"/>
          </a:xfrm>
          <a:prstGeom prst="rect">
            <a:avLst/>
          </a:prstGeom>
          <a:noFill/>
          <a:ln/>
        </p:spPr>
        <p:txBody>
          <a:bodyPr wrap="square" lIns="0" tIns="0" rIns="0" bIns="0" rtlCol="0" anchor="t"/>
          <a:lstStyle/>
          <a:p>
            <a:pPr algn="l">
              <a:lnSpc>
                <a:spcPts val="1920"/>
              </a:lnSpc>
            </a:pPr>
            <a:r>
              <a:rPr lang="en-US" sz="1200" b="0" dirty="0">
                <a:solidFill>
                  <a:srgbClr val="323232"/>
                </a:solidFill>
                <a:latin typeface="General Sans" pitchFamily="34" charset="0"/>
                <a:ea typeface="General Sans" pitchFamily="34" charset="-122"/>
                <a:cs typeface="General Sans" pitchFamily="34" charset="-120"/>
              </a:rPr>
              <a:t>02</a:t>
            </a:r>
            <a:endParaRPr lang="en-US" sz="1200" dirty="0"/>
          </a:p>
        </p:txBody>
      </p:sp>
      <p:sp>
        <p:nvSpPr>
          <p:cNvPr id="12" name="Text 9"/>
          <p:cNvSpPr/>
          <p:nvPr/>
        </p:nvSpPr>
        <p:spPr>
          <a:xfrm>
            <a:off x="1166302" y="3334823"/>
            <a:ext cx="8229600" cy="480060"/>
          </a:xfrm>
          <a:prstGeom prst="rect">
            <a:avLst/>
          </a:prstGeom>
          <a:noFill/>
          <a:ln/>
        </p:spPr>
        <p:txBody>
          <a:bodyPr wrap="square" lIns="0" tIns="0" rIns="0" bIns="0" rtlCol="0" anchor="t"/>
          <a:lstStyle/>
          <a:p>
            <a:pPr algn="l">
              <a:lnSpc>
                <a:spcPts val="3780"/>
              </a:lnSpc>
            </a:pPr>
            <a:r>
              <a:rPr lang="en-US" sz="3000" b="1" kern="0" spc="12" dirty="0">
                <a:solidFill>
                  <a:srgbClr val="101010"/>
                </a:solidFill>
                <a:latin typeface="General Sans" pitchFamily="34" charset="0"/>
                <a:ea typeface="General Sans" pitchFamily="34" charset="-122"/>
                <a:cs typeface="General Sans" pitchFamily="34" charset="-120"/>
              </a:rPr>
              <a:t>Business Model &amp; Financials</a:t>
            </a:r>
            <a:endParaRPr lang="en-US" sz="3000" dirty="0"/>
          </a:p>
        </p:txBody>
      </p:sp>
      <p:sp>
        <p:nvSpPr>
          <p:cNvPr id="13" name="Text 10"/>
          <p:cNvSpPr/>
          <p:nvPr/>
        </p:nvSpPr>
        <p:spPr>
          <a:xfrm>
            <a:off x="476250" y="3451439"/>
            <a:ext cx="914400" cy="243840"/>
          </a:xfrm>
          <a:prstGeom prst="rect">
            <a:avLst/>
          </a:prstGeom>
          <a:noFill/>
          <a:ln/>
        </p:spPr>
        <p:txBody>
          <a:bodyPr wrap="square" lIns="0" tIns="0" rIns="0" bIns="0" rtlCol="0" anchor="t"/>
          <a:lstStyle/>
          <a:p>
            <a:pPr algn="l">
              <a:lnSpc>
                <a:spcPts val="1920"/>
              </a:lnSpc>
            </a:pPr>
            <a:r>
              <a:rPr lang="en-US" sz="1200" b="0" dirty="0">
                <a:solidFill>
                  <a:srgbClr val="323232"/>
                </a:solidFill>
                <a:latin typeface="General Sans" pitchFamily="34" charset="0"/>
                <a:ea typeface="General Sans" pitchFamily="34" charset="-122"/>
                <a:cs typeface="General Sans" pitchFamily="34" charset="-120"/>
              </a:rPr>
              <a:t>03</a:t>
            </a:r>
            <a:endParaRPr lang="en-US" sz="1200" dirty="0"/>
          </a:p>
        </p:txBody>
      </p:sp>
      <p:sp>
        <p:nvSpPr>
          <p:cNvPr id="14" name="Text 11"/>
          <p:cNvSpPr/>
          <p:nvPr/>
        </p:nvSpPr>
        <p:spPr>
          <a:xfrm>
            <a:off x="1166131" y="4048359"/>
            <a:ext cx="8229600" cy="480060"/>
          </a:xfrm>
          <a:prstGeom prst="rect">
            <a:avLst/>
          </a:prstGeom>
          <a:noFill/>
          <a:ln/>
        </p:spPr>
        <p:txBody>
          <a:bodyPr wrap="square" lIns="0" tIns="0" rIns="0" bIns="0" rtlCol="0" anchor="t"/>
          <a:lstStyle/>
          <a:p>
            <a:pPr algn="l">
              <a:lnSpc>
                <a:spcPts val="3780"/>
              </a:lnSpc>
            </a:pPr>
            <a:r>
              <a:rPr lang="en-US" sz="3000" b="1" kern="0" spc="12" dirty="0">
                <a:solidFill>
                  <a:srgbClr val="101010"/>
                </a:solidFill>
                <a:latin typeface="General Sans" pitchFamily="34" charset="0"/>
                <a:ea typeface="General Sans" pitchFamily="34" charset="-122"/>
                <a:cs typeface="General Sans" pitchFamily="34" charset="-120"/>
              </a:rPr>
              <a:t>Questions??</a:t>
            </a:r>
            <a:endParaRPr lang="en-US" sz="3000" dirty="0"/>
          </a:p>
        </p:txBody>
      </p:sp>
      <p:sp>
        <p:nvSpPr>
          <p:cNvPr id="15" name="Text 12"/>
          <p:cNvSpPr/>
          <p:nvPr/>
        </p:nvSpPr>
        <p:spPr>
          <a:xfrm>
            <a:off x="476250" y="4164949"/>
            <a:ext cx="914400" cy="243840"/>
          </a:xfrm>
          <a:prstGeom prst="rect">
            <a:avLst/>
          </a:prstGeom>
          <a:noFill/>
          <a:ln/>
        </p:spPr>
        <p:txBody>
          <a:bodyPr wrap="square" lIns="0" tIns="0" rIns="0" bIns="0" rtlCol="0" anchor="t"/>
          <a:lstStyle/>
          <a:p>
            <a:pPr algn="l">
              <a:lnSpc>
                <a:spcPts val="1920"/>
              </a:lnSpc>
            </a:pPr>
            <a:r>
              <a:rPr lang="en-US" sz="1200" b="0" dirty="0">
                <a:solidFill>
                  <a:srgbClr val="323232"/>
                </a:solidFill>
                <a:latin typeface="General Sans" pitchFamily="34" charset="0"/>
                <a:ea typeface="General Sans" pitchFamily="34" charset="-122"/>
                <a:cs typeface="General Sans" pitchFamily="34" charset="-120"/>
              </a:rPr>
              <a:t>04</a:t>
            </a:r>
            <a:endParaRPr lang="en-US" sz="1200" dirty="0"/>
          </a:p>
        </p:txBody>
      </p:sp>
      <p:sp>
        <p:nvSpPr>
          <p:cNvPr id="2" name="Text 9">
            <a:extLst>
              <a:ext uri="{FF2B5EF4-FFF2-40B4-BE49-F238E27FC236}">
                <a16:creationId xmlns:a16="http://schemas.microsoft.com/office/drawing/2014/main" id="{C02755AD-5074-2512-CC36-FED4DE38FCDC}"/>
              </a:ext>
            </a:extLst>
          </p:cNvPr>
          <p:cNvSpPr/>
          <p:nvPr/>
        </p:nvSpPr>
        <p:spPr>
          <a:xfrm>
            <a:off x="933450" y="350179"/>
            <a:ext cx="1491813" cy="649738"/>
          </a:xfrm>
          <a:prstGeom prst="rect">
            <a:avLst/>
          </a:prstGeom>
          <a:noFill/>
          <a:ln/>
        </p:spPr>
        <p:txBody>
          <a:bodyPr wrap="square" lIns="0" tIns="0" rIns="0" bIns="0" rtlCol="0" anchor="t"/>
          <a:lstStyle/>
          <a:p>
            <a:pPr algn="l">
              <a:lnSpc>
                <a:spcPts val="3780"/>
              </a:lnSpc>
            </a:pPr>
            <a:r>
              <a:rPr lang="en-US" sz="3200" b="1" kern="0" spc="12" dirty="0">
                <a:solidFill>
                  <a:srgbClr val="9520EA"/>
                </a:solidFill>
                <a:latin typeface="General Sans" pitchFamily="34" charset="0"/>
                <a:ea typeface="General Sans" pitchFamily="34" charset="-122"/>
                <a:cs typeface="General Sans" pitchFamily="34" charset="-120"/>
              </a:rPr>
              <a:t>AGENDA</a:t>
            </a:r>
            <a:endParaRPr lang="en-US"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1074850" y="1851660"/>
            <a:ext cx="6994297" cy="1440180"/>
          </a:xfrm>
          <a:prstGeom prst="rect">
            <a:avLst/>
          </a:prstGeom>
          <a:noFill/>
          <a:ln/>
        </p:spPr>
        <p:txBody>
          <a:bodyPr wrap="square" lIns="0" tIns="0" rIns="0" bIns="0" rtlCol="0" anchor="ctr"/>
          <a:lstStyle/>
          <a:p>
            <a:pPr algn="ctr">
              <a:lnSpc>
                <a:spcPts val="3780"/>
              </a:lnSpc>
            </a:pPr>
            <a:r>
              <a:rPr lang="en-US" sz="3000" b="1" i="0" u="none" strike="noStrike" dirty="0">
                <a:solidFill>
                  <a:srgbClr val="000000"/>
                </a:solidFill>
                <a:effectLst/>
                <a:latin typeface="General Sans"/>
              </a:rPr>
              <a:t>Planning a trip to Nepal is hard for international tourists - there's </a:t>
            </a:r>
            <a:r>
              <a:rPr lang="en-US" sz="3000" b="1" i="0" u="none" strike="noStrike" dirty="0">
                <a:solidFill>
                  <a:srgbClr val="FF0000"/>
                </a:solidFill>
                <a:effectLst/>
                <a:latin typeface="General Sans"/>
              </a:rPr>
              <a:t>confusing</a:t>
            </a:r>
            <a:r>
              <a:rPr lang="en-US" sz="3000" b="1" i="0" u="none" strike="noStrike" dirty="0">
                <a:solidFill>
                  <a:srgbClr val="000000"/>
                </a:solidFill>
                <a:effectLst/>
                <a:latin typeface="General Sans"/>
              </a:rPr>
              <a:t> information, </a:t>
            </a:r>
            <a:r>
              <a:rPr lang="en-US" sz="3000" b="1" i="0" u="none" strike="noStrike" dirty="0">
                <a:solidFill>
                  <a:srgbClr val="FF0000"/>
                </a:solidFill>
                <a:effectLst/>
                <a:latin typeface="General Sans"/>
              </a:rPr>
              <a:t>tricky</a:t>
            </a:r>
            <a:r>
              <a:rPr lang="en-US" sz="3000" b="1" i="0" u="none" strike="noStrike" dirty="0">
                <a:solidFill>
                  <a:srgbClr val="000000"/>
                </a:solidFill>
                <a:effectLst/>
                <a:latin typeface="General Sans"/>
              </a:rPr>
              <a:t> logistics, and it's </a:t>
            </a:r>
            <a:r>
              <a:rPr lang="en-US" sz="3000" b="1" i="0" u="none" strike="noStrike" dirty="0">
                <a:solidFill>
                  <a:srgbClr val="FF0000"/>
                </a:solidFill>
                <a:effectLst/>
                <a:latin typeface="General Sans"/>
              </a:rPr>
              <a:t>tough</a:t>
            </a:r>
            <a:r>
              <a:rPr lang="en-US" sz="3000" b="1" i="0" u="none" strike="noStrike" dirty="0">
                <a:solidFill>
                  <a:srgbClr val="000000"/>
                </a:solidFill>
                <a:effectLst/>
                <a:latin typeface="General Sans"/>
              </a:rPr>
              <a:t> to find real local experiences.</a:t>
            </a:r>
          </a:p>
        </p:txBody>
      </p:sp>
      <p:sp>
        <p:nvSpPr>
          <p:cNvPr id="4" name="Text 1"/>
          <p:cNvSpPr/>
          <p:nvPr/>
        </p:nvSpPr>
        <p:spPr>
          <a:xfrm>
            <a:off x="3325761" y="1186317"/>
            <a:ext cx="2492477" cy="308464"/>
          </a:xfrm>
          <a:prstGeom prst="rect">
            <a:avLst/>
          </a:prstGeom>
          <a:noFill/>
          <a:ln/>
        </p:spPr>
        <p:txBody>
          <a:bodyPr wrap="square" lIns="0" tIns="0" rIns="0" bIns="0" rtlCol="0" anchor="b"/>
          <a:lstStyle/>
          <a:p>
            <a:pPr algn="ctr">
              <a:lnSpc>
                <a:spcPts val="1680"/>
              </a:lnSpc>
            </a:pPr>
            <a:r>
              <a:rPr lang="en-US" sz="1100" b="0" dirty="0">
                <a:solidFill>
                  <a:srgbClr val="323232"/>
                </a:solidFill>
                <a:latin typeface="General Sans" pitchFamily="34" charset="0"/>
                <a:ea typeface="General Sans" pitchFamily="34" charset="-122"/>
                <a:cs typeface="General Sans" pitchFamily="34" charset="-120"/>
              </a:rPr>
              <a:t>Problem Statement</a:t>
            </a:r>
            <a:endParaRPr lang="en-US" sz="1050" dirty="0"/>
          </a:p>
        </p:txBody>
      </p:sp>
      <p:pic>
        <p:nvPicPr>
          <p:cNvPr id="6" name="Image 1" descr="https://pitch-assets-ccb95893-de3f-4266-973c-20049231b248.s3.eu-west-1.amazonaws.com/4a0803d7-dfa5-4882-80a1-52ff81c341b5?pitch-bytes=808&amp;pitch-content-type=image%2Fsvg%2Bxml">
            <a:extLst>
              <a:ext uri="{FF2B5EF4-FFF2-40B4-BE49-F238E27FC236}">
                <a16:creationId xmlns:a16="http://schemas.microsoft.com/office/drawing/2014/main" id="{591B5721-688E-4852-F087-F339FA184F0B}"/>
              </a:ext>
            </a:extLst>
          </p:cNvPr>
          <p:cNvPicPr>
            <a:picLocks noChangeAspect="1"/>
          </p:cNvPicPr>
          <p:nvPr/>
        </p:nvPicPr>
        <p:blipFill>
          <a:blip r:embed="rId3">
            <a:extLst>
              <a:ext uri="{96DAC541-7B7A-43D3-8B79-37D633B846F1}">
                <asvg:svgBlip xmlns:asvg="http://schemas.microsoft.com/office/drawing/2016/SVG/main" r:embed="rId4"/>
              </a:ext>
            </a:extLst>
          </a:blip>
          <a:srcRect r="26433" b="13213"/>
          <a:stretch/>
        </p:blipFill>
        <p:spPr>
          <a:xfrm rot="16200000">
            <a:off x="7851100" y="-106583"/>
            <a:ext cx="1186317" cy="139948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1074850" y="1260343"/>
            <a:ext cx="6994297" cy="1440180"/>
          </a:xfrm>
          <a:prstGeom prst="rect">
            <a:avLst/>
          </a:prstGeom>
          <a:noFill/>
          <a:ln/>
        </p:spPr>
        <p:txBody>
          <a:bodyPr wrap="square" lIns="0" tIns="0" rIns="0" bIns="0" rtlCol="0" anchor="ctr"/>
          <a:lstStyle/>
          <a:p>
            <a:pPr algn="ctr">
              <a:lnSpc>
                <a:spcPts val="3780"/>
              </a:lnSpc>
            </a:pPr>
            <a:endParaRPr lang="en-US" sz="3000" b="1" i="0" u="none" strike="noStrike" dirty="0">
              <a:solidFill>
                <a:srgbClr val="000000"/>
              </a:solidFill>
              <a:effectLst/>
              <a:latin typeface="General Sans"/>
            </a:endParaRPr>
          </a:p>
        </p:txBody>
      </p:sp>
      <p:sp>
        <p:nvSpPr>
          <p:cNvPr id="4" name="Text 1"/>
          <p:cNvSpPr/>
          <p:nvPr/>
        </p:nvSpPr>
        <p:spPr>
          <a:xfrm>
            <a:off x="3001296" y="308464"/>
            <a:ext cx="2492477" cy="421581"/>
          </a:xfrm>
          <a:prstGeom prst="rect">
            <a:avLst/>
          </a:prstGeom>
          <a:noFill/>
          <a:ln/>
        </p:spPr>
        <p:txBody>
          <a:bodyPr wrap="square" lIns="0" tIns="0" rIns="0" bIns="0" rtlCol="0" anchor="b"/>
          <a:lstStyle/>
          <a:p>
            <a:pPr algn="ctr">
              <a:lnSpc>
                <a:spcPts val="1680"/>
              </a:lnSpc>
            </a:pPr>
            <a:r>
              <a:rPr lang="en-US" sz="3600" dirty="0"/>
              <a:t>Tech Stack</a:t>
            </a:r>
          </a:p>
        </p:txBody>
      </p:sp>
      <p:pic>
        <p:nvPicPr>
          <p:cNvPr id="6" name="Image 1" descr="https://pitch-assets-ccb95893-de3f-4266-973c-20049231b248.s3.eu-west-1.amazonaws.com/4a0803d7-dfa5-4882-80a1-52ff81c341b5?pitch-bytes=808&amp;pitch-content-type=image%2Fsvg%2Bxml">
            <a:extLst>
              <a:ext uri="{FF2B5EF4-FFF2-40B4-BE49-F238E27FC236}">
                <a16:creationId xmlns:a16="http://schemas.microsoft.com/office/drawing/2014/main" id="{591B5721-688E-4852-F087-F339FA184F0B}"/>
              </a:ext>
            </a:extLst>
          </p:cNvPr>
          <p:cNvPicPr>
            <a:picLocks noChangeAspect="1"/>
          </p:cNvPicPr>
          <p:nvPr/>
        </p:nvPicPr>
        <p:blipFill>
          <a:blip r:embed="rId3">
            <a:extLst>
              <a:ext uri="{96DAC541-7B7A-43D3-8B79-37D633B846F1}">
                <asvg:svgBlip xmlns:asvg="http://schemas.microsoft.com/office/drawing/2016/SVG/main" r:embed="rId4"/>
              </a:ext>
            </a:extLst>
          </a:blip>
          <a:srcRect r="26433" b="13213"/>
          <a:stretch/>
        </p:blipFill>
        <p:spPr>
          <a:xfrm rot="16200000">
            <a:off x="7851100" y="-106583"/>
            <a:ext cx="1186317" cy="1399483"/>
          </a:xfrm>
          <a:prstGeom prst="rect">
            <a:avLst/>
          </a:prstGeom>
        </p:spPr>
      </p:pic>
      <p:pic>
        <p:nvPicPr>
          <p:cNvPr id="5" name="Picture 4">
            <a:extLst>
              <a:ext uri="{FF2B5EF4-FFF2-40B4-BE49-F238E27FC236}">
                <a16:creationId xmlns:a16="http://schemas.microsoft.com/office/drawing/2014/main" id="{DA7EC681-7F88-7B2F-2168-5B1DA49193EC}"/>
              </a:ext>
            </a:extLst>
          </p:cNvPr>
          <p:cNvPicPr>
            <a:picLocks noChangeAspect="1"/>
          </p:cNvPicPr>
          <p:nvPr/>
        </p:nvPicPr>
        <p:blipFill>
          <a:blip r:embed="rId5"/>
          <a:stretch>
            <a:fillRect/>
          </a:stretch>
        </p:blipFill>
        <p:spPr>
          <a:xfrm>
            <a:off x="525965" y="1538165"/>
            <a:ext cx="1440181" cy="1440181"/>
          </a:xfrm>
          <a:prstGeom prst="rect">
            <a:avLst/>
          </a:prstGeom>
        </p:spPr>
      </p:pic>
      <p:pic>
        <p:nvPicPr>
          <p:cNvPr id="8" name="Picture 7">
            <a:extLst>
              <a:ext uri="{FF2B5EF4-FFF2-40B4-BE49-F238E27FC236}">
                <a16:creationId xmlns:a16="http://schemas.microsoft.com/office/drawing/2014/main" id="{E3EE4E7E-C133-B454-BF0A-1EDDB2399689}"/>
              </a:ext>
            </a:extLst>
          </p:cNvPr>
          <p:cNvPicPr>
            <a:picLocks noChangeAspect="1"/>
          </p:cNvPicPr>
          <p:nvPr/>
        </p:nvPicPr>
        <p:blipFill>
          <a:blip r:embed="rId6"/>
          <a:stretch>
            <a:fillRect/>
          </a:stretch>
        </p:blipFill>
        <p:spPr>
          <a:xfrm>
            <a:off x="2622673" y="1716070"/>
            <a:ext cx="1722645" cy="984453"/>
          </a:xfrm>
          <a:prstGeom prst="rect">
            <a:avLst/>
          </a:prstGeom>
        </p:spPr>
      </p:pic>
      <p:pic>
        <p:nvPicPr>
          <p:cNvPr id="10" name="Picture 9">
            <a:extLst>
              <a:ext uri="{FF2B5EF4-FFF2-40B4-BE49-F238E27FC236}">
                <a16:creationId xmlns:a16="http://schemas.microsoft.com/office/drawing/2014/main" id="{126540DA-70C5-F6DC-6CBC-97E32BFBE67B}"/>
              </a:ext>
            </a:extLst>
          </p:cNvPr>
          <p:cNvPicPr>
            <a:picLocks noChangeAspect="1"/>
          </p:cNvPicPr>
          <p:nvPr/>
        </p:nvPicPr>
        <p:blipFill>
          <a:blip r:embed="rId7"/>
          <a:stretch>
            <a:fillRect/>
          </a:stretch>
        </p:blipFill>
        <p:spPr>
          <a:xfrm>
            <a:off x="4247534" y="1376855"/>
            <a:ext cx="2267565" cy="1662881"/>
          </a:xfrm>
          <a:prstGeom prst="rect">
            <a:avLst/>
          </a:prstGeom>
        </p:spPr>
      </p:pic>
      <p:pic>
        <p:nvPicPr>
          <p:cNvPr id="16" name="Picture 15">
            <a:extLst>
              <a:ext uri="{FF2B5EF4-FFF2-40B4-BE49-F238E27FC236}">
                <a16:creationId xmlns:a16="http://schemas.microsoft.com/office/drawing/2014/main" id="{4794C2A9-D726-BB2F-1BE5-548CA11F39B5}"/>
              </a:ext>
            </a:extLst>
          </p:cNvPr>
          <p:cNvPicPr>
            <a:picLocks noChangeAspect="1"/>
          </p:cNvPicPr>
          <p:nvPr/>
        </p:nvPicPr>
        <p:blipFill>
          <a:blip r:embed="rId8"/>
          <a:stretch>
            <a:fillRect/>
          </a:stretch>
        </p:blipFill>
        <p:spPr>
          <a:xfrm>
            <a:off x="6448274" y="1544137"/>
            <a:ext cx="1803842" cy="1115238"/>
          </a:xfrm>
          <a:prstGeom prst="rect">
            <a:avLst/>
          </a:prstGeom>
        </p:spPr>
      </p:pic>
      <p:sp>
        <p:nvSpPr>
          <p:cNvPr id="17" name="TextBox 16">
            <a:extLst>
              <a:ext uri="{FF2B5EF4-FFF2-40B4-BE49-F238E27FC236}">
                <a16:creationId xmlns:a16="http://schemas.microsoft.com/office/drawing/2014/main" id="{E6170054-D618-4351-F2F9-6AAF3DB1CE6F}"/>
              </a:ext>
            </a:extLst>
          </p:cNvPr>
          <p:cNvSpPr txBox="1"/>
          <p:nvPr/>
        </p:nvSpPr>
        <p:spPr>
          <a:xfrm>
            <a:off x="290042" y="3039736"/>
            <a:ext cx="2096708" cy="1200329"/>
          </a:xfrm>
          <a:prstGeom prst="rect">
            <a:avLst/>
          </a:prstGeom>
          <a:noFill/>
        </p:spPr>
        <p:txBody>
          <a:bodyPr wrap="square" rtlCol="0">
            <a:spAutoFit/>
          </a:bodyPr>
          <a:lstStyle/>
          <a:p>
            <a:r>
              <a:rPr lang="en-US" dirty="0"/>
              <a:t>Appwrite for high performance</a:t>
            </a:r>
          </a:p>
          <a:p>
            <a:r>
              <a:rPr lang="en-US" dirty="0"/>
              <a:t>Database, Storage and Authentication</a:t>
            </a:r>
          </a:p>
        </p:txBody>
      </p:sp>
      <p:sp>
        <p:nvSpPr>
          <p:cNvPr id="18" name="TextBox 17">
            <a:extLst>
              <a:ext uri="{FF2B5EF4-FFF2-40B4-BE49-F238E27FC236}">
                <a16:creationId xmlns:a16="http://schemas.microsoft.com/office/drawing/2014/main" id="{F192D422-EEE9-BE5C-120F-EF86A7EC0A93}"/>
              </a:ext>
            </a:extLst>
          </p:cNvPr>
          <p:cNvSpPr txBox="1"/>
          <p:nvPr/>
        </p:nvSpPr>
        <p:spPr>
          <a:xfrm>
            <a:off x="2979172" y="3020563"/>
            <a:ext cx="1607575" cy="923330"/>
          </a:xfrm>
          <a:prstGeom prst="rect">
            <a:avLst/>
          </a:prstGeom>
          <a:noFill/>
        </p:spPr>
        <p:txBody>
          <a:bodyPr wrap="square" rtlCol="0">
            <a:spAutoFit/>
          </a:bodyPr>
          <a:lstStyle/>
          <a:p>
            <a:r>
              <a:rPr lang="en-US" dirty="0"/>
              <a:t>Node.js runtime for REST APIs</a:t>
            </a:r>
          </a:p>
        </p:txBody>
      </p:sp>
      <p:sp>
        <p:nvSpPr>
          <p:cNvPr id="19" name="TextBox 18">
            <a:extLst>
              <a:ext uri="{FF2B5EF4-FFF2-40B4-BE49-F238E27FC236}">
                <a16:creationId xmlns:a16="http://schemas.microsoft.com/office/drawing/2014/main" id="{58AB635B-634A-0D05-93FE-17145F36BD64}"/>
              </a:ext>
            </a:extLst>
          </p:cNvPr>
          <p:cNvSpPr txBox="1"/>
          <p:nvPr/>
        </p:nvSpPr>
        <p:spPr>
          <a:xfrm>
            <a:off x="4996708" y="2978346"/>
            <a:ext cx="1187245" cy="923330"/>
          </a:xfrm>
          <a:prstGeom prst="rect">
            <a:avLst/>
          </a:prstGeom>
          <a:noFill/>
        </p:spPr>
        <p:txBody>
          <a:bodyPr wrap="square" rtlCol="0">
            <a:spAutoFit/>
          </a:bodyPr>
          <a:lstStyle/>
          <a:p>
            <a:r>
              <a:rPr lang="en-US" dirty="0"/>
              <a:t>React.js for web client</a:t>
            </a:r>
          </a:p>
        </p:txBody>
      </p:sp>
      <p:sp>
        <p:nvSpPr>
          <p:cNvPr id="20" name="TextBox 19">
            <a:extLst>
              <a:ext uri="{FF2B5EF4-FFF2-40B4-BE49-F238E27FC236}">
                <a16:creationId xmlns:a16="http://schemas.microsoft.com/office/drawing/2014/main" id="{A84ECF8B-8C2F-926F-5A94-87008FC3FFE9}"/>
              </a:ext>
            </a:extLst>
          </p:cNvPr>
          <p:cNvSpPr txBox="1"/>
          <p:nvPr/>
        </p:nvSpPr>
        <p:spPr>
          <a:xfrm>
            <a:off x="6747388" y="2969497"/>
            <a:ext cx="1895168" cy="1200329"/>
          </a:xfrm>
          <a:prstGeom prst="rect">
            <a:avLst/>
          </a:prstGeom>
          <a:noFill/>
        </p:spPr>
        <p:txBody>
          <a:bodyPr wrap="square" rtlCol="0">
            <a:spAutoFit/>
          </a:bodyPr>
          <a:lstStyle/>
          <a:p>
            <a:r>
              <a:rPr lang="en-US" dirty="0"/>
              <a:t>React Native for Android</a:t>
            </a:r>
          </a:p>
          <a:p>
            <a:r>
              <a:rPr lang="en-US" dirty="0"/>
              <a:t>And iOS native app.</a:t>
            </a:r>
          </a:p>
        </p:txBody>
      </p:sp>
    </p:spTree>
    <p:extLst>
      <p:ext uri="{BB962C8B-B14F-4D97-AF65-F5344CB8AC3E}">
        <p14:creationId xmlns:p14="http://schemas.microsoft.com/office/powerpoint/2010/main" val="3583286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F84507F-F95C-4E23-8FCB-803FBC2016A3}"/>
            </a:ext>
          </a:extLst>
        </p:cNvPr>
        <p:cNvGrpSpPr/>
        <p:nvPr/>
      </p:nvGrpSpPr>
      <p:grpSpPr>
        <a:xfrm>
          <a:off x="0" y="0"/>
          <a:ext cx="0" cy="0"/>
          <a:chOff x="0" y="0"/>
          <a:chExt cx="0" cy="0"/>
        </a:xfrm>
      </p:grpSpPr>
      <p:sp>
        <p:nvSpPr>
          <p:cNvPr id="12" name="Text 9">
            <a:extLst>
              <a:ext uri="{FF2B5EF4-FFF2-40B4-BE49-F238E27FC236}">
                <a16:creationId xmlns:a16="http://schemas.microsoft.com/office/drawing/2014/main" id="{39B5B29F-6584-0352-3001-33456D7FCF5E}"/>
              </a:ext>
            </a:extLst>
          </p:cNvPr>
          <p:cNvSpPr/>
          <p:nvPr/>
        </p:nvSpPr>
        <p:spPr>
          <a:xfrm>
            <a:off x="477664" y="430165"/>
            <a:ext cx="3710878" cy="528480"/>
          </a:xfrm>
          <a:prstGeom prst="rect">
            <a:avLst/>
          </a:prstGeom>
          <a:noFill/>
          <a:ln/>
        </p:spPr>
        <p:txBody>
          <a:bodyPr wrap="square" lIns="0" tIns="0" rIns="0" bIns="0" rtlCol="0" anchor="t"/>
          <a:lstStyle/>
          <a:p>
            <a:pPr algn="l">
              <a:lnSpc>
                <a:spcPts val="3780"/>
              </a:lnSpc>
            </a:pPr>
            <a:r>
              <a:rPr lang="en-US" sz="3000" b="1" kern="0" spc="12" dirty="0">
                <a:solidFill>
                  <a:srgbClr val="101010"/>
                </a:solidFill>
                <a:latin typeface="General Sans" pitchFamily="34" charset="0"/>
                <a:ea typeface="General Sans" pitchFamily="34" charset="-122"/>
                <a:cs typeface="General Sans" pitchFamily="34" charset="-120"/>
              </a:rPr>
              <a:t>THE </a:t>
            </a:r>
            <a:r>
              <a:rPr lang="en-US" sz="3000" b="1" kern="0" spc="12" dirty="0">
                <a:solidFill>
                  <a:srgbClr val="9520EA"/>
                </a:solidFill>
                <a:latin typeface="General Sans" pitchFamily="34" charset="0"/>
                <a:ea typeface="General Sans" pitchFamily="34" charset="-122"/>
                <a:cs typeface="General Sans" pitchFamily="34" charset="-120"/>
              </a:rPr>
              <a:t>SOULTION</a:t>
            </a:r>
            <a:r>
              <a:rPr lang="en-US" sz="3000" b="1" kern="0" spc="12" dirty="0">
                <a:solidFill>
                  <a:srgbClr val="101010"/>
                </a:solidFill>
                <a:latin typeface="General Sans" pitchFamily="34" charset="0"/>
                <a:ea typeface="General Sans" pitchFamily="34" charset="-122"/>
                <a:cs typeface="General Sans" pitchFamily="34" charset="-120"/>
              </a:rPr>
              <a:t> </a:t>
            </a:r>
            <a:endParaRPr lang="en-US" sz="3000" dirty="0"/>
          </a:p>
        </p:txBody>
      </p:sp>
      <p:sp>
        <p:nvSpPr>
          <p:cNvPr id="13" name="Text 10">
            <a:extLst>
              <a:ext uri="{FF2B5EF4-FFF2-40B4-BE49-F238E27FC236}">
                <a16:creationId xmlns:a16="http://schemas.microsoft.com/office/drawing/2014/main" id="{D4155D6C-191E-CB53-38D2-6E9B031824EB}"/>
              </a:ext>
            </a:extLst>
          </p:cNvPr>
          <p:cNvSpPr/>
          <p:nvPr/>
        </p:nvSpPr>
        <p:spPr>
          <a:xfrm>
            <a:off x="477664" y="430165"/>
            <a:ext cx="3657600" cy="213360"/>
          </a:xfrm>
          <a:prstGeom prst="rect">
            <a:avLst/>
          </a:prstGeom>
          <a:noFill/>
          <a:ln/>
        </p:spPr>
        <p:txBody>
          <a:bodyPr wrap="square" lIns="0" tIns="0" rIns="0" bIns="0" rtlCol="0" anchor="t"/>
          <a:lstStyle/>
          <a:p>
            <a:pPr algn="l">
              <a:lnSpc>
                <a:spcPts val="1680"/>
              </a:lnSpc>
            </a:pPr>
            <a:endParaRPr lang="en-US" sz="1050" dirty="0"/>
          </a:p>
        </p:txBody>
      </p:sp>
      <p:sp>
        <p:nvSpPr>
          <p:cNvPr id="2" name="Text 8">
            <a:extLst>
              <a:ext uri="{FF2B5EF4-FFF2-40B4-BE49-F238E27FC236}">
                <a16:creationId xmlns:a16="http://schemas.microsoft.com/office/drawing/2014/main" id="{F0BE8479-D626-5241-4101-B2B6258605D5}"/>
              </a:ext>
            </a:extLst>
          </p:cNvPr>
          <p:cNvSpPr/>
          <p:nvPr/>
        </p:nvSpPr>
        <p:spPr>
          <a:xfrm>
            <a:off x="475263" y="2460299"/>
            <a:ext cx="8193473" cy="2683201"/>
          </a:xfrm>
          <a:prstGeom prst="rect">
            <a:avLst/>
          </a:prstGeom>
          <a:noFill/>
          <a:ln/>
        </p:spPr>
        <p:txBody>
          <a:bodyPr wrap="square" lIns="0" tIns="0" rIns="0" bIns="0" rtlCol="0" anchor="b"/>
          <a:lstStyle/>
          <a:p>
            <a:pPr marL="285750" indent="-285750" algn="l">
              <a:lnSpc>
                <a:spcPts val="1920"/>
              </a:lnSpc>
              <a:buFont typeface="Wingdings" pitchFamily="2" charset="2"/>
              <a:buChar char="Ø"/>
            </a:pPr>
            <a:endParaRPr lang="en-US" sz="1400" dirty="0">
              <a:latin typeface="General Sans" panose="020B0604020202020204"/>
            </a:endParaRPr>
          </a:p>
          <a:p>
            <a:pPr algn="l">
              <a:lnSpc>
                <a:spcPts val="1920"/>
              </a:lnSpc>
            </a:pPr>
            <a:endParaRPr lang="en-US" sz="1400" dirty="0">
              <a:latin typeface="General Sans" panose="020B0604020202020204"/>
            </a:endParaRPr>
          </a:p>
          <a:p>
            <a:pPr algn="l">
              <a:lnSpc>
                <a:spcPts val="1920"/>
              </a:lnSpc>
            </a:pPr>
            <a:endParaRPr lang="en-US" sz="1400" dirty="0">
              <a:latin typeface="General Sans" panose="020B0604020202020204"/>
            </a:endParaRPr>
          </a:p>
          <a:p>
            <a:pPr algn="l">
              <a:lnSpc>
                <a:spcPts val="1920"/>
              </a:lnSpc>
            </a:pPr>
            <a:endParaRPr lang="en-US" sz="1400" dirty="0">
              <a:latin typeface="General Sans" panose="020B0604020202020204"/>
            </a:endParaRPr>
          </a:p>
          <a:p>
            <a:pPr algn="l">
              <a:lnSpc>
                <a:spcPts val="1920"/>
              </a:lnSpc>
            </a:pPr>
            <a:endParaRPr lang="en-US" sz="1400" dirty="0">
              <a:latin typeface="General Sans" panose="020B0604020202020204"/>
            </a:endParaRPr>
          </a:p>
          <a:p>
            <a:pPr algn="l">
              <a:lnSpc>
                <a:spcPts val="1920"/>
              </a:lnSpc>
            </a:pPr>
            <a:endParaRPr lang="en-US" sz="1400" dirty="0">
              <a:latin typeface="General Sans" panose="020B0604020202020204"/>
            </a:endParaRPr>
          </a:p>
          <a:p>
            <a:pPr algn="l">
              <a:lnSpc>
                <a:spcPts val="1920"/>
              </a:lnSpc>
            </a:pPr>
            <a:endParaRPr lang="en-US" sz="1400" dirty="0">
              <a:latin typeface="General Sans" panose="020B0604020202020204"/>
            </a:endParaRPr>
          </a:p>
        </p:txBody>
      </p:sp>
      <p:sp>
        <p:nvSpPr>
          <p:cNvPr id="4" name="Text 8">
            <a:extLst>
              <a:ext uri="{FF2B5EF4-FFF2-40B4-BE49-F238E27FC236}">
                <a16:creationId xmlns:a16="http://schemas.microsoft.com/office/drawing/2014/main" id="{875C6B98-4446-6190-BB76-739ACBACE44E}"/>
              </a:ext>
            </a:extLst>
          </p:cNvPr>
          <p:cNvSpPr/>
          <p:nvPr/>
        </p:nvSpPr>
        <p:spPr>
          <a:xfrm>
            <a:off x="472862" y="2460299"/>
            <a:ext cx="8193473" cy="1292917"/>
          </a:xfrm>
          <a:prstGeom prst="rect">
            <a:avLst/>
          </a:prstGeom>
          <a:noFill/>
          <a:ln/>
        </p:spPr>
        <p:txBody>
          <a:bodyPr wrap="square" lIns="0" tIns="0" rIns="0" bIns="0" rtlCol="0" anchor="b"/>
          <a:lstStyle/>
          <a:p>
            <a:pPr algn="l">
              <a:lnSpc>
                <a:spcPts val="1920"/>
              </a:lnSpc>
            </a:pPr>
            <a:endParaRPr lang="en-US" sz="1400" dirty="0">
              <a:latin typeface="General Sans" panose="020B0604020202020204"/>
            </a:endParaRPr>
          </a:p>
        </p:txBody>
      </p:sp>
      <p:sp>
        <p:nvSpPr>
          <p:cNvPr id="5" name="Text 8">
            <a:extLst>
              <a:ext uri="{FF2B5EF4-FFF2-40B4-BE49-F238E27FC236}">
                <a16:creationId xmlns:a16="http://schemas.microsoft.com/office/drawing/2014/main" id="{04F1E41C-9455-E8E9-0507-3C66CBE696E1}"/>
              </a:ext>
            </a:extLst>
          </p:cNvPr>
          <p:cNvSpPr/>
          <p:nvPr/>
        </p:nvSpPr>
        <p:spPr>
          <a:xfrm>
            <a:off x="594188" y="2142465"/>
            <a:ext cx="8193473" cy="2624526"/>
          </a:xfrm>
          <a:prstGeom prst="rect">
            <a:avLst/>
          </a:prstGeom>
          <a:noFill/>
          <a:ln/>
        </p:spPr>
        <p:txBody>
          <a:bodyPr wrap="square" lIns="0" tIns="0" rIns="0" bIns="0" rtlCol="0" anchor="b"/>
          <a:lstStyle/>
          <a:p>
            <a:pPr algn="l">
              <a:lnSpc>
                <a:spcPts val="1920"/>
              </a:lnSpc>
            </a:pPr>
            <a:endParaRPr lang="en-US" sz="1400" dirty="0">
              <a:latin typeface="General Sans" panose="020B0604020202020204"/>
            </a:endParaRPr>
          </a:p>
        </p:txBody>
      </p:sp>
      <p:pic>
        <p:nvPicPr>
          <p:cNvPr id="3" name="Image 1" descr="https://pitch-assets-ccb95893-de3f-4266-973c-20049231b248.s3.eu-west-1.amazonaws.com/4a0803d7-dfa5-4882-80a1-52ff81c341b5?pitch-bytes=808&amp;pitch-content-type=image%2Fsvg%2Bxml">
            <a:extLst>
              <a:ext uri="{FF2B5EF4-FFF2-40B4-BE49-F238E27FC236}">
                <a16:creationId xmlns:a16="http://schemas.microsoft.com/office/drawing/2014/main" id="{071BFD91-8BA8-F2FA-709C-62D502BE7707}"/>
              </a:ext>
            </a:extLst>
          </p:cNvPr>
          <p:cNvPicPr>
            <a:picLocks noChangeAspect="1"/>
          </p:cNvPicPr>
          <p:nvPr/>
        </p:nvPicPr>
        <p:blipFill>
          <a:blip r:embed="rId3">
            <a:extLst>
              <a:ext uri="{96DAC541-7B7A-43D3-8B79-37D633B846F1}">
                <asvg:svgBlip xmlns:asvg="http://schemas.microsoft.com/office/drawing/2016/SVG/main" r:embed="rId4"/>
              </a:ext>
            </a:extLst>
          </a:blip>
          <a:srcRect r="26433" b="13213"/>
          <a:stretch/>
        </p:blipFill>
        <p:spPr>
          <a:xfrm>
            <a:off x="7782656" y="3544262"/>
            <a:ext cx="1371388" cy="1617809"/>
          </a:xfrm>
          <a:prstGeom prst="rect">
            <a:avLst/>
          </a:prstGeom>
        </p:spPr>
      </p:pic>
      <p:sp>
        <p:nvSpPr>
          <p:cNvPr id="8" name="TextBox 7">
            <a:extLst>
              <a:ext uri="{FF2B5EF4-FFF2-40B4-BE49-F238E27FC236}">
                <a16:creationId xmlns:a16="http://schemas.microsoft.com/office/drawing/2014/main" id="{66A38525-85D3-B934-3907-39ED188433BF}"/>
              </a:ext>
            </a:extLst>
          </p:cNvPr>
          <p:cNvSpPr txBox="1"/>
          <p:nvPr/>
        </p:nvSpPr>
        <p:spPr>
          <a:xfrm>
            <a:off x="401111" y="1078994"/>
            <a:ext cx="3863984" cy="1938992"/>
          </a:xfrm>
          <a:prstGeom prst="rect">
            <a:avLst/>
          </a:prstGeom>
          <a:noFill/>
        </p:spPr>
        <p:txBody>
          <a:bodyPr wrap="square" rtlCol="0">
            <a:spAutoFit/>
          </a:bodyPr>
          <a:lstStyle/>
          <a:p>
            <a:r>
              <a:rPr lang="en-US" sz="1500" dirty="0"/>
              <a:t>With Traverse, tourists can easily discover both underrated travel destinations and popular attractions. Users can effortlessly find resorts or hotels for their stay, bookmark favorite places, share their travel  with fellow explorers, and offer reviews of the places they visit. Also, tourists can have their own tailored travel package.</a:t>
            </a:r>
            <a:endParaRPr lang="en-NP" sz="1500" dirty="0"/>
          </a:p>
        </p:txBody>
      </p:sp>
      <p:pic>
        <p:nvPicPr>
          <p:cNvPr id="3074" name="Picture 2">
            <a:extLst>
              <a:ext uri="{FF2B5EF4-FFF2-40B4-BE49-F238E27FC236}">
                <a16:creationId xmlns:a16="http://schemas.microsoft.com/office/drawing/2014/main" id="{267A8947-386A-09CE-32EA-7745DB5C2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189" y="-361239"/>
            <a:ext cx="2704618" cy="50074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0F16F2D-4B38-2991-65D8-36E2D5D65A59}"/>
              </a:ext>
            </a:extLst>
          </p:cNvPr>
          <p:cNvPicPr>
            <a:picLocks noChangeAspect="1"/>
          </p:cNvPicPr>
          <p:nvPr/>
        </p:nvPicPr>
        <p:blipFill>
          <a:blip r:embed="rId6"/>
          <a:stretch>
            <a:fillRect/>
          </a:stretch>
        </p:blipFill>
        <p:spPr>
          <a:xfrm rot="16200000">
            <a:off x="4712561" y="1372160"/>
            <a:ext cx="5449390" cy="29434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40980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4199467" y="3123"/>
            <a:ext cx="4944533" cy="5143500"/>
          </a:xfrm>
          <a:prstGeom prst="roundRect">
            <a:avLst>
              <a:gd name="adj" fmla="val -17778"/>
            </a:avLst>
          </a:prstGeom>
          <a:solidFill>
            <a:srgbClr val="ECE9F1"/>
          </a:solidFill>
          <a:ln/>
        </p:spPr>
      </p:sp>
      <p:pic>
        <p:nvPicPr>
          <p:cNvPr id="4" name="Image 0" descr="https://pitch-assets-ccb95893-de3f-4266-973c-20049231b248.s3.eu-west-1.amazonaws.com/4a0803d7-dfa5-4882-80a1-52ff81c341b5?pitch-bytes=808&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l="32675" t="49050"/>
          <a:stretch/>
        </p:blipFill>
        <p:spPr>
          <a:xfrm>
            <a:off x="4199467" y="-29995"/>
            <a:ext cx="3524158" cy="2667000"/>
          </a:xfrm>
          <a:prstGeom prst="rect">
            <a:avLst/>
          </a:prstGeom>
        </p:spPr>
      </p:pic>
      <p:pic>
        <p:nvPicPr>
          <p:cNvPr id="5" name="Image 1" descr="https://pitch-assets-ccb95893-de3f-4266-973c-20049231b248.s3.eu-west-1.amazonaws.com/347519fd-5cea-4364-b69f-adb5a1da700f?pitch-bytes=813&amp;pitch-content-type=image%2Fsvg%2Bxml"/>
          <p:cNvPicPr>
            <a:picLocks noChangeAspect="1"/>
          </p:cNvPicPr>
          <p:nvPr/>
        </p:nvPicPr>
        <p:blipFill>
          <a:blip r:embed="rId5">
            <a:extLst>
              <a:ext uri="{96DAC541-7B7A-43D3-8B79-37D633B846F1}">
                <asvg:svgBlip xmlns:asvg="http://schemas.microsoft.com/office/drawing/2016/SVG/main" r:embed="rId6"/>
              </a:ext>
            </a:extLst>
          </a:blip>
          <a:srcRect r="31507" b="53279"/>
          <a:stretch/>
        </p:blipFill>
        <p:spPr>
          <a:xfrm>
            <a:off x="5548769" y="2692727"/>
            <a:ext cx="3595688" cy="2452688"/>
          </a:xfrm>
          <a:prstGeom prst="rect">
            <a:avLst/>
          </a:prstGeom>
        </p:spPr>
      </p:pic>
      <p:sp>
        <p:nvSpPr>
          <p:cNvPr id="9" name="Text 1"/>
          <p:cNvSpPr/>
          <p:nvPr/>
        </p:nvSpPr>
        <p:spPr>
          <a:xfrm>
            <a:off x="430081" y="1652693"/>
            <a:ext cx="2949812" cy="3060189"/>
          </a:xfrm>
          <a:prstGeom prst="rect">
            <a:avLst/>
          </a:prstGeom>
          <a:noFill/>
          <a:ln/>
        </p:spPr>
        <p:txBody>
          <a:bodyPr wrap="square" lIns="0" tIns="0" rIns="0" bIns="0" rtlCol="0" anchor="b"/>
          <a:lstStyle/>
          <a:p>
            <a:pPr marL="285750" indent="-285750" algn="l">
              <a:spcBef>
                <a:spcPts val="500"/>
              </a:spcBef>
              <a:buFont typeface="Wingdings" panose="05000000000000000000" pitchFamily="2" charset="2"/>
              <a:buChar char="ü"/>
            </a:pPr>
            <a:r>
              <a:rPr lang="en-US" sz="1400" dirty="0">
                <a:latin typeface="General Sans" panose="020B0604020202020204"/>
              </a:rPr>
              <a:t>Discover underrated places to explore</a:t>
            </a:r>
          </a:p>
          <a:p>
            <a:pPr marL="285750" indent="-285750" algn="l">
              <a:spcBef>
                <a:spcPts val="500"/>
              </a:spcBef>
              <a:buFont typeface="Wingdings" panose="05000000000000000000" pitchFamily="2" charset="2"/>
              <a:buChar char="ü"/>
            </a:pPr>
            <a:r>
              <a:rPr lang="en-US" sz="1400" dirty="0">
                <a:latin typeface="General Sans" panose="020B0604020202020204"/>
              </a:rPr>
              <a:t>Find Accommodations Effortlessly </a:t>
            </a:r>
          </a:p>
          <a:p>
            <a:pPr marL="285750" indent="-285750" algn="l">
              <a:spcBef>
                <a:spcPts val="500"/>
              </a:spcBef>
              <a:buFont typeface="Wingdings" panose="05000000000000000000" pitchFamily="2" charset="2"/>
              <a:buChar char="ü"/>
            </a:pPr>
            <a:r>
              <a:rPr lang="en-US" sz="1400" dirty="0"/>
              <a:t>Discover nearby cafes, restaurants, and attractions</a:t>
            </a:r>
            <a:endParaRPr lang="en-US" sz="1400" dirty="0">
              <a:latin typeface="General Sans" panose="020B0604020202020204"/>
            </a:endParaRPr>
          </a:p>
          <a:p>
            <a:pPr marL="285750" indent="-285750" algn="l">
              <a:spcBef>
                <a:spcPts val="500"/>
              </a:spcBef>
              <a:buFont typeface="Wingdings" panose="05000000000000000000" pitchFamily="2" charset="2"/>
              <a:buChar char="ü"/>
            </a:pPr>
            <a:r>
              <a:rPr lang="en-US" sz="1400" dirty="0">
                <a:latin typeface="General Sans" panose="020B0604020202020204"/>
              </a:rPr>
              <a:t>Bookmark Favorite Places</a:t>
            </a:r>
          </a:p>
          <a:p>
            <a:pPr marL="285750" indent="-285750" algn="l">
              <a:spcBef>
                <a:spcPts val="500"/>
              </a:spcBef>
              <a:buFont typeface="Wingdings" panose="05000000000000000000" pitchFamily="2" charset="2"/>
              <a:buChar char="ü"/>
            </a:pPr>
            <a:r>
              <a:rPr lang="en-US" sz="1400" dirty="0">
                <a:latin typeface="General Sans" panose="020B0604020202020204"/>
              </a:rPr>
              <a:t>Share Trips With Other Travelers</a:t>
            </a:r>
          </a:p>
          <a:p>
            <a:pPr marL="285750" indent="-285750" algn="l">
              <a:spcBef>
                <a:spcPts val="500"/>
              </a:spcBef>
              <a:buFont typeface="Wingdings" panose="05000000000000000000" pitchFamily="2" charset="2"/>
              <a:buChar char="ü"/>
            </a:pPr>
            <a:r>
              <a:rPr lang="en-US" sz="1400" dirty="0">
                <a:latin typeface="General Sans" panose="020B0604020202020204"/>
              </a:rPr>
              <a:t>Provide Reviews</a:t>
            </a:r>
          </a:p>
          <a:p>
            <a:pPr marL="285750" indent="-285750" algn="l">
              <a:spcBef>
                <a:spcPts val="500"/>
              </a:spcBef>
              <a:buFont typeface="Wingdings" panose="05000000000000000000" pitchFamily="2" charset="2"/>
              <a:buChar char="ü"/>
            </a:pPr>
            <a:r>
              <a:rPr lang="en-US" sz="1400" dirty="0">
                <a:latin typeface="General Sans" panose="020B0604020202020204"/>
              </a:rPr>
              <a:t>Tailored Travel Packages</a:t>
            </a:r>
          </a:p>
          <a:p>
            <a:pPr marL="285750" indent="-285750" algn="l">
              <a:spcBef>
                <a:spcPts val="500"/>
              </a:spcBef>
              <a:buFont typeface="Wingdings" panose="05000000000000000000" pitchFamily="2" charset="2"/>
              <a:buChar char="ü"/>
            </a:pPr>
            <a:r>
              <a:rPr lang="en-US" sz="1400" dirty="0">
                <a:latin typeface="General Sans" panose="020B0604020202020204"/>
              </a:rPr>
              <a:t>AI-based Recommendations</a:t>
            </a:r>
          </a:p>
        </p:txBody>
      </p:sp>
      <p:sp>
        <p:nvSpPr>
          <p:cNvPr id="10" name="Text 2"/>
          <p:cNvSpPr/>
          <p:nvPr/>
        </p:nvSpPr>
        <p:spPr>
          <a:xfrm>
            <a:off x="477447" y="714375"/>
            <a:ext cx="2743200" cy="480060"/>
          </a:xfrm>
          <a:prstGeom prst="rect">
            <a:avLst/>
          </a:prstGeom>
          <a:noFill/>
          <a:ln/>
        </p:spPr>
        <p:txBody>
          <a:bodyPr wrap="square" lIns="0" tIns="0" rIns="0" bIns="0" rtlCol="0" anchor="t"/>
          <a:lstStyle/>
          <a:p>
            <a:pPr algn="l">
              <a:lnSpc>
                <a:spcPts val="3780"/>
              </a:lnSpc>
            </a:pPr>
            <a:r>
              <a:rPr lang="en-US" sz="3000" b="1" kern="0" spc="12" dirty="0">
                <a:solidFill>
                  <a:srgbClr val="101010"/>
                </a:solidFill>
                <a:latin typeface="General Sans" pitchFamily="34" charset="0"/>
                <a:ea typeface="General Sans" pitchFamily="34" charset="-122"/>
                <a:cs typeface="General Sans" pitchFamily="34" charset="-120"/>
              </a:rPr>
              <a:t>BENEFIT #1</a:t>
            </a:r>
          </a:p>
          <a:p>
            <a:pPr algn="l"/>
            <a:r>
              <a:rPr lang="en-US" sz="1600" b="1" kern="0" spc="12" dirty="0">
                <a:solidFill>
                  <a:schemeClr val="tx1">
                    <a:lumMod val="75000"/>
                    <a:lumOff val="25000"/>
                  </a:schemeClr>
                </a:solidFill>
                <a:latin typeface="General Sans" pitchFamily="34" charset="0"/>
                <a:ea typeface="General Sans" pitchFamily="34" charset="-122"/>
              </a:rPr>
              <a:t>for </a:t>
            </a:r>
            <a:r>
              <a:rPr lang="en-US" sz="1600" b="1" kern="0" spc="12" dirty="0">
                <a:solidFill>
                  <a:srgbClr val="9520EA"/>
                </a:solidFill>
                <a:latin typeface="General Sans" pitchFamily="34" charset="0"/>
                <a:ea typeface="General Sans" pitchFamily="34" charset="-122"/>
              </a:rPr>
              <a:t>international tourists</a:t>
            </a:r>
            <a:endParaRPr lang="en-US" sz="1600" dirty="0">
              <a:solidFill>
                <a:srgbClr val="9520EA"/>
              </a:solidFill>
            </a:endParaRPr>
          </a:p>
        </p:txBody>
      </p:sp>
      <p:sp>
        <p:nvSpPr>
          <p:cNvPr id="11" name="Text 3"/>
          <p:cNvSpPr/>
          <p:nvPr/>
        </p:nvSpPr>
        <p:spPr>
          <a:xfrm>
            <a:off x="476250" y="430618"/>
            <a:ext cx="2743200" cy="213360"/>
          </a:xfrm>
          <a:prstGeom prst="rect">
            <a:avLst/>
          </a:prstGeom>
          <a:noFill/>
          <a:ln/>
        </p:spPr>
        <p:txBody>
          <a:bodyPr wrap="square" lIns="0" tIns="0" rIns="0" bIns="0" rtlCol="0" anchor="t"/>
          <a:lstStyle/>
          <a:p>
            <a:pPr algn="l">
              <a:lnSpc>
                <a:spcPts val="1680"/>
              </a:lnSpc>
            </a:pPr>
            <a:r>
              <a:rPr lang="en-US" sz="1100" b="0" dirty="0">
                <a:solidFill>
                  <a:srgbClr val="323232"/>
                </a:solidFill>
                <a:latin typeface="General Sans" pitchFamily="34" charset="0"/>
                <a:ea typeface="General Sans" pitchFamily="34" charset="-122"/>
                <a:cs typeface="General Sans" pitchFamily="34" charset="-120"/>
              </a:rPr>
              <a:t>Solution</a:t>
            </a:r>
            <a:endParaRPr lang="en-US" sz="1050" dirty="0"/>
          </a:p>
        </p:txBody>
      </p:sp>
      <p:pic>
        <p:nvPicPr>
          <p:cNvPr id="2050" name="Picture 2">
            <a:extLst>
              <a:ext uri="{FF2B5EF4-FFF2-40B4-BE49-F238E27FC236}">
                <a16:creationId xmlns:a16="http://schemas.microsoft.com/office/drawing/2014/main" id="{DC650085-CB1E-9C26-E219-594109297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2670" y="3123"/>
            <a:ext cx="2778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4152053" y="-1640"/>
            <a:ext cx="4989623" cy="5143500"/>
          </a:xfrm>
          <a:prstGeom prst="roundRect">
            <a:avLst>
              <a:gd name="adj" fmla="val -17778"/>
            </a:avLst>
          </a:prstGeom>
          <a:solidFill>
            <a:srgbClr val="ECE9F1"/>
          </a:solidFill>
          <a:ln/>
        </p:spPr>
      </p:sp>
      <p:pic>
        <p:nvPicPr>
          <p:cNvPr id="4" name="Image 0" descr="https://pitch-assets-ccb95893-de3f-4266-973c-20049231b248.s3.eu-west-1.amazonaws.com/bef305d1-7261-40e6-84ea-5665f296d68b?pitch-bytes=813&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l="7730" t="27788"/>
          <a:stretch/>
        </p:blipFill>
        <p:spPr>
          <a:xfrm>
            <a:off x="4152053" y="-1640"/>
            <a:ext cx="4483100" cy="3429000"/>
          </a:xfrm>
          <a:prstGeom prst="rect">
            <a:avLst/>
          </a:prstGeom>
        </p:spPr>
      </p:pic>
      <p:sp>
        <p:nvSpPr>
          <p:cNvPr id="12" name="Text 1">
            <a:extLst>
              <a:ext uri="{FF2B5EF4-FFF2-40B4-BE49-F238E27FC236}">
                <a16:creationId xmlns:a16="http://schemas.microsoft.com/office/drawing/2014/main" id="{63417F50-8DC3-77F7-8D17-C6A56508A407}"/>
              </a:ext>
            </a:extLst>
          </p:cNvPr>
          <p:cNvSpPr/>
          <p:nvPr/>
        </p:nvSpPr>
        <p:spPr>
          <a:xfrm>
            <a:off x="476250" y="3419986"/>
            <a:ext cx="3502783" cy="1508454"/>
          </a:xfrm>
          <a:prstGeom prst="rect">
            <a:avLst/>
          </a:prstGeom>
          <a:noFill/>
          <a:ln/>
        </p:spPr>
        <p:txBody>
          <a:bodyPr wrap="square" lIns="0" tIns="0" rIns="0" bIns="0" rtlCol="0" anchor="b"/>
          <a:lstStyle/>
          <a:p>
            <a:pPr marL="171450" indent="-171450" algn="l">
              <a:lnSpc>
                <a:spcPts val="1920"/>
              </a:lnSpc>
              <a:buFont typeface="Wingdings" panose="05000000000000000000" pitchFamily="2" charset="2"/>
              <a:buChar char="ü"/>
            </a:pPr>
            <a:r>
              <a:rPr lang="en-US" sz="1400" dirty="0"/>
              <a:t> Get reward points for their contributions</a:t>
            </a:r>
          </a:p>
          <a:p>
            <a:pPr marL="171450" indent="-171450" algn="l">
              <a:lnSpc>
                <a:spcPts val="1920"/>
              </a:lnSpc>
              <a:buFont typeface="Wingdings" panose="05000000000000000000" pitchFamily="2" charset="2"/>
              <a:buChar char="ü"/>
            </a:pPr>
            <a:r>
              <a:rPr lang="en-US" sz="1400" dirty="0"/>
              <a:t>Build up their profile on our app</a:t>
            </a:r>
          </a:p>
          <a:p>
            <a:pPr marL="171450" indent="-171450" algn="l">
              <a:lnSpc>
                <a:spcPts val="1920"/>
              </a:lnSpc>
              <a:buFont typeface="Wingdings" panose="05000000000000000000" pitchFamily="2" charset="2"/>
              <a:buChar char="ü"/>
            </a:pPr>
            <a:r>
              <a:rPr lang="en-US" sz="1400" dirty="0"/>
              <a:t>Redeem points directly in their Cash Wallet like Khalti</a:t>
            </a:r>
          </a:p>
          <a:p>
            <a:pPr marL="171450" indent="-171450" algn="l">
              <a:lnSpc>
                <a:spcPts val="1920"/>
              </a:lnSpc>
              <a:buFont typeface="Wingdings" panose="05000000000000000000" pitchFamily="2" charset="2"/>
              <a:buChar char="ü"/>
            </a:pPr>
            <a:r>
              <a:rPr lang="en-US" sz="1400" dirty="0"/>
              <a:t>View their reviewed places on dashboard</a:t>
            </a:r>
          </a:p>
          <a:p>
            <a:pPr marL="171450" indent="-171450" algn="l">
              <a:lnSpc>
                <a:spcPts val="1920"/>
              </a:lnSpc>
              <a:buFont typeface="Wingdings" panose="05000000000000000000" pitchFamily="2" charset="2"/>
              <a:buChar char="ü"/>
            </a:pPr>
            <a:endParaRPr lang="en-US" sz="1400" dirty="0"/>
          </a:p>
        </p:txBody>
      </p:sp>
      <p:sp>
        <p:nvSpPr>
          <p:cNvPr id="13" name="Text 2">
            <a:extLst>
              <a:ext uri="{FF2B5EF4-FFF2-40B4-BE49-F238E27FC236}">
                <a16:creationId xmlns:a16="http://schemas.microsoft.com/office/drawing/2014/main" id="{29342A20-CD66-BDA4-B915-BD2AC2C8798D}"/>
              </a:ext>
            </a:extLst>
          </p:cNvPr>
          <p:cNvSpPr/>
          <p:nvPr/>
        </p:nvSpPr>
        <p:spPr>
          <a:xfrm>
            <a:off x="477185" y="714375"/>
            <a:ext cx="2743200" cy="480060"/>
          </a:xfrm>
          <a:prstGeom prst="rect">
            <a:avLst/>
          </a:prstGeom>
          <a:noFill/>
          <a:ln/>
        </p:spPr>
        <p:txBody>
          <a:bodyPr wrap="square" lIns="0" tIns="0" rIns="0" bIns="0" rtlCol="0" anchor="t"/>
          <a:lstStyle/>
          <a:p>
            <a:pPr algn="l">
              <a:lnSpc>
                <a:spcPts val="3780"/>
              </a:lnSpc>
            </a:pPr>
            <a:r>
              <a:rPr lang="en-US" sz="3000" b="1" kern="0" spc="12" dirty="0">
                <a:solidFill>
                  <a:srgbClr val="101010"/>
                </a:solidFill>
                <a:latin typeface="General Sans" pitchFamily="34" charset="0"/>
                <a:ea typeface="General Sans" pitchFamily="34" charset="-122"/>
                <a:cs typeface="General Sans" pitchFamily="34" charset="-120"/>
              </a:rPr>
              <a:t>BENEFIT #2</a:t>
            </a:r>
          </a:p>
          <a:p>
            <a:r>
              <a:rPr lang="en-US" sz="1600" b="1" kern="0" spc="12" dirty="0">
                <a:solidFill>
                  <a:schemeClr val="tx1">
                    <a:lumMod val="75000"/>
                    <a:lumOff val="25000"/>
                  </a:schemeClr>
                </a:solidFill>
                <a:latin typeface="General Sans" pitchFamily="34" charset="0"/>
                <a:ea typeface="General Sans" pitchFamily="34" charset="-122"/>
              </a:rPr>
              <a:t>for </a:t>
            </a:r>
            <a:r>
              <a:rPr lang="en-US" sz="1600" b="1" kern="0" spc="12" dirty="0">
                <a:solidFill>
                  <a:srgbClr val="9520EA"/>
                </a:solidFill>
                <a:latin typeface="General Sans" pitchFamily="34" charset="0"/>
                <a:ea typeface="General Sans" pitchFamily="34" charset="-122"/>
              </a:rPr>
              <a:t>contributors</a:t>
            </a:r>
            <a:endParaRPr lang="en-US" sz="1600" dirty="0">
              <a:solidFill>
                <a:srgbClr val="9520EA"/>
              </a:solidFill>
            </a:endParaRPr>
          </a:p>
          <a:p>
            <a:pPr algn="l">
              <a:lnSpc>
                <a:spcPts val="3780"/>
              </a:lnSpc>
            </a:pPr>
            <a:endParaRPr lang="en-US" sz="3000" dirty="0"/>
          </a:p>
        </p:txBody>
      </p:sp>
      <p:sp>
        <p:nvSpPr>
          <p:cNvPr id="14" name="Text 3">
            <a:extLst>
              <a:ext uri="{FF2B5EF4-FFF2-40B4-BE49-F238E27FC236}">
                <a16:creationId xmlns:a16="http://schemas.microsoft.com/office/drawing/2014/main" id="{073218B3-D7A4-E521-8326-6BE8386ED6AE}"/>
              </a:ext>
            </a:extLst>
          </p:cNvPr>
          <p:cNvSpPr/>
          <p:nvPr/>
        </p:nvSpPr>
        <p:spPr>
          <a:xfrm>
            <a:off x="476250" y="430618"/>
            <a:ext cx="2743200" cy="213360"/>
          </a:xfrm>
          <a:prstGeom prst="rect">
            <a:avLst/>
          </a:prstGeom>
          <a:noFill/>
          <a:ln/>
        </p:spPr>
        <p:txBody>
          <a:bodyPr wrap="square" lIns="0" tIns="0" rIns="0" bIns="0" rtlCol="0" anchor="t"/>
          <a:lstStyle/>
          <a:p>
            <a:pPr algn="l">
              <a:lnSpc>
                <a:spcPts val="1680"/>
              </a:lnSpc>
            </a:pPr>
            <a:r>
              <a:rPr lang="en-US" sz="1100" b="0" dirty="0">
                <a:solidFill>
                  <a:srgbClr val="323232"/>
                </a:solidFill>
                <a:latin typeface="General Sans" pitchFamily="34" charset="0"/>
                <a:ea typeface="General Sans" pitchFamily="34" charset="-122"/>
                <a:cs typeface="General Sans" pitchFamily="34" charset="-120"/>
              </a:rPr>
              <a:t>Solution</a:t>
            </a:r>
            <a:endParaRPr lang="en-US" sz="1050" dirty="0"/>
          </a:p>
        </p:txBody>
      </p:sp>
      <p:pic>
        <p:nvPicPr>
          <p:cNvPr id="5" name="Picture 4">
            <a:extLst>
              <a:ext uri="{FF2B5EF4-FFF2-40B4-BE49-F238E27FC236}">
                <a16:creationId xmlns:a16="http://schemas.microsoft.com/office/drawing/2014/main" id="{FCE30A3A-8EC0-D991-8849-5AEB82B453F4}"/>
              </a:ext>
            </a:extLst>
          </p:cNvPr>
          <p:cNvPicPr>
            <a:picLocks noChangeAspect="1"/>
          </p:cNvPicPr>
          <p:nvPr/>
        </p:nvPicPr>
        <p:blipFill>
          <a:blip r:embed="rId5"/>
          <a:stretch>
            <a:fillRect/>
          </a:stretch>
        </p:blipFill>
        <p:spPr>
          <a:xfrm>
            <a:off x="4627929" y="643978"/>
            <a:ext cx="4037869" cy="182735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26D1E320-3737-3E6C-B02D-D60B6DADF654}"/>
              </a:ext>
            </a:extLst>
          </p:cNvPr>
          <p:cNvPicPr>
            <a:picLocks noChangeAspect="1"/>
          </p:cNvPicPr>
          <p:nvPr/>
        </p:nvPicPr>
        <p:blipFill>
          <a:blip r:embed="rId6"/>
          <a:stretch>
            <a:fillRect/>
          </a:stretch>
        </p:blipFill>
        <p:spPr>
          <a:xfrm>
            <a:off x="4637444" y="2897603"/>
            <a:ext cx="4037869" cy="1817988"/>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476250" y="2796088"/>
            <a:ext cx="2571750" cy="0"/>
          </a:xfrm>
          <a:prstGeom prst="line">
            <a:avLst/>
          </a:prstGeom>
          <a:solidFill>
            <a:srgbClr val="ECE9F1"/>
          </a:solidFill>
          <a:ln w="5292">
            <a:solidFill>
              <a:srgbClr val="323232"/>
            </a:solidFill>
            <a:prstDash val="solid"/>
            <a:headEnd type="none"/>
            <a:tailEnd type="none"/>
          </a:ln>
        </p:spPr>
      </p:sp>
      <p:sp>
        <p:nvSpPr>
          <p:cNvPr id="4" name="Shape 1"/>
          <p:cNvSpPr/>
          <p:nvPr/>
        </p:nvSpPr>
        <p:spPr>
          <a:xfrm>
            <a:off x="3287908" y="2796088"/>
            <a:ext cx="2571750" cy="0"/>
          </a:xfrm>
          <a:prstGeom prst="line">
            <a:avLst/>
          </a:prstGeom>
          <a:solidFill>
            <a:srgbClr val="ECE9F1"/>
          </a:solidFill>
          <a:ln w="5292">
            <a:solidFill>
              <a:srgbClr val="323232"/>
            </a:solidFill>
            <a:prstDash val="solid"/>
            <a:headEnd type="none"/>
            <a:tailEnd type="none"/>
          </a:ln>
        </p:spPr>
      </p:sp>
      <p:sp>
        <p:nvSpPr>
          <p:cNvPr id="5" name="Shape 2"/>
          <p:cNvSpPr/>
          <p:nvPr/>
        </p:nvSpPr>
        <p:spPr>
          <a:xfrm>
            <a:off x="6098288" y="2796088"/>
            <a:ext cx="2571750" cy="0"/>
          </a:xfrm>
          <a:prstGeom prst="line">
            <a:avLst/>
          </a:prstGeom>
          <a:solidFill>
            <a:srgbClr val="ECE9F1"/>
          </a:solidFill>
          <a:ln w="5292">
            <a:solidFill>
              <a:srgbClr val="323232"/>
            </a:solidFill>
            <a:prstDash val="solid"/>
            <a:headEnd type="none"/>
            <a:tailEnd type="none"/>
          </a:ln>
        </p:spPr>
      </p:sp>
      <p:sp>
        <p:nvSpPr>
          <p:cNvPr id="6" name="Text 3"/>
          <p:cNvSpPr/>
          <p:nvPr/>
        </p:nvSpPr>
        <p:spPr>
          <a:xfrm>
            <a:off x="478563" y="2986338"/>
            <a:ext cx="2743200" cy="228600"/>
          </a:xfrm>
          <a:prstGeom prst="rect">
            <a:avLst/>
          </a:prstGeom>
          <a:noFill/>
          <a:ln/>
        </p:spPr>
        <p:txBody>
          <a:bodyPr wrap="square" lIns="0" tIns="0" rIns="0" bIns="0" rtlCol="0" anchor="t"/>
          <a:lstStyle/>
          <a:p>
            <a:pPr algn="l">
              <a:lnSpc>
                <a:spcPts val="1800"/>
              </a:lnSpc>
            </a:pPr>
            <a:r>
              <a:rPr lang="en-US" sz="1400" b="1" dirty="0">
                <a:solidFill>
                  <a:srgbClr val="101010"/>
                </a:solidFill>
                <a:latin typeface="General Sans" pitchFamily="34" charset="0"/>
                <a:ea typeface="General Sans" pitchFamily="34" charset="-122"/>
                <a:cs typeface="General Sans" pitchFamily="34" charset="-120"/>
              </a:rPr>
              <a:t>Community-Driven</a:t>
            </a:r>
            <a:endParaRPr lang="en-US" sz="1400" dirty="0"/>
          </a:p>
        </p:txBody>
      </p:sp>
      <p:sp>
        <p:nvSpPr>
          <p:cNvPr id="7" name="Text 4"/>
          <p:cNvSpPr/>
          <p:nvPr/>
        </p:nvSpPr>
        <p:spPr>
          <a:xfrm>
            <a:off x="476250" y="3376686"/>
            <a:ext cx="2635660" cy="1234862"/>
          </a:xfrm>
          <a:prstGeom prst="rect">
            <a:avLst/>
          </a:prstGeom>
          <a:noFill/>
          <a:ln/>
        </p:spPr>
        <p:txBody>
          <a:bodyPr wrap="square" lIns="0" tIns="0" rIns="0" bIns="0" rtlCol="0" anchor="t"/>
          <a:lstStyle/>
          <a:p>
            <a:pPr algn="l">
              <a:lnSpc>
                <a:spcPts val="1920"/>
              </a:lnSpc>
            </a:pPr>
            <a:r>
              <a:rPr lang="en-US" sz="1400" b="0" i="0" dirty="0">
                <a:solidFill>
                  <a:schemeClr val="tx1">
                    <a:lumMod val="75000"/>
                    <a:lumOff val="25000"/>
                  </a:schemeClr>
                </a:solidFill>
                <a:effectLst/>
                <a:latin typeface="General Sans"/>
              </a:rPr>
              <a:t>Traverse stands out by letting users share and discover underrated places, ensuring authentic recommendations from fellow travelers.</a:t>
            </a:r>
            <a:endParaRPr lang="en-US" sz="1400" dirty="0">
              <a:solidFill>
                <a:schemeClr val="tx1">
                  <a:lumMod val="75000"/>
                  <a:lumOff val="25000"/>
                </a:schemeClr>
              </a:solidFill>
              <a:latin typeface="General Sans"/>
            </a:endParaRPr>
          </a:p>
        </p:txBody>
      </p:sp>
      <p:sp>
        <p:nvSpPr>
          <p:cNvPr id="8" name="Text 5"/>
          <p:cNvSpPr/>
          <p:nvPr/>
        </p:nvSpPr>
        <p:spPr>
          <a:xfrm>
            <a:off x="3287908" y="2986338"/>
            <a:ext cx="2743200" cy="228600"/>
          </a:xfrm>
          <a:prstGeom prst="rect">
            <a:avLst/>
          </a:prstGeom>
          <a:noFill/>
          <a:ln/>
        </p:spPr>
        <p:txBody>
          <a:bodyPr wrap="square" lIns="0" tIns="0" rIns="0" bIns="0" rtlCol="0" anchor="t"/>
          <a:lstStyle/>
          <a:p>
            <a:pPr algn="l">
              <a:lnSpc>
                <a:spcPts val="1800"/>
              </a:lnSpc>
            </a:pPr>
            <a:r>
              <a:rPr lang="en-US" sz="1400" b="1" dirty="0">
                <a:solidFill>
                  <a:srgbClr val="101010"/>
                </a:solidFill>
                <a:latin typeface="General Sans" pitchFamily="34" charset="0"/>
                <a:ea typeface="General Sans" pitchFamily="34" charset="-122"/>
                <a:cs typeface="General Sans" pitchFamily="34" charset="-120"/>
              </a:rPr>
              <a:t>Local Partnerships and Support:</a:t>
            </a:r>
            <a:endParaRPr lang="en-US" sz="1400" dirty="0"/>
          </a:p>
        </p:txBody>
      </p:sp>
      <p:sp>
        <p:nvSpPr>
          <p:cNvPr id="9" name="Text 6"/>
          <p:cNvSpPr/>
          <p:nvPr/>
        </p:nvSpPr>
        <p:spPr>
          <a:xfrm>
            <a:off x="3287908" y="3376686"/>
            <a:ext cx="2743200" cy="1234862"/>
          </a:xfrm>
          <a:prstGeom prst="rect">
            <a:avLst/>
          </a:prstGeom>
          <a:noFill/>
          <a:ln/>
        </p:spPr>
        <p:txBody>
          <a:bodyPr wrap="square" lIns="0" tIns="0" rIns="0" bIns="0" rtlCol="0" anchor="t"/>
          <a:lstStyle/>
          <a:p>
            <a:pPr algn="l">
              <a:lnSpc>
                <a:spcPts val="1920"/>
              </a:lnSpc>
            </a:pPr>
            <a:r>
              <a:rPr lang="en-US" sz="1400" b="0" i="0" dirty="0">
                <a:solidFill>
                  <a:schemeClr val="tx1">
                    <a:lumMod val="75000"/>
                    <a:lumOff val="25000"/>
                  </a:schemeClr>
                </a:solidFill>
                <a:effectLst/>
                <a:latin typeface="General Sans"/>
              </a:rPr>
              <a:t>Exclusive deals with local businesses provide users with genuine experiences while supporting the Nepalese tourism community.</a:t>
            </a:r>
            <a:endParaRPr lang="en-US" sz="1400" dirty="0">
              <a:solidFill>
                <a:schemeClr val="tx1">
                  <a:lumMod val="75000"/>
                  <a:lumOff val="25000"/>
                </a:schemeClr>
              </a:solidFill>
              <a:latin typeface="General Sans"/>
            </a:endParaRPr>
          </a:p>
        </p:txBody>
      </p:sp>
      <p:sp>
        <p:nvSpPr>
          <p:cNvPr id="10" name="Text 7"/>
          <p:cNvSpPr/>
          <p:nvPr/>
        </p:nvSpPr>
        <p:spPr>
          <a:xfrm>
            <a:off x="6097253" y="2986338"/>
            <a:ext cx="2743200" cy="228600"/>
          </a:xfrm>
          <a:prstGeom prst="rect">
            <a:avLst/>
          </a:prstGeom>
          <a:noFill/>
          <a:ln/>
        </p:spPr>
        <p:txBody>
          <a:bodyPr wrap="square" lIns="0" tIns="0" rIns="0" bIns="0" rtlCol="0" anchor="t"/>
          <a:lstStyle/>
          <a:p>
            <a:pPr algn="l">
              <a:lnSpc>
                <a:spcPts val="1800"/>
              </a:lnSpc>
            </a:pPr>
            <a:r>
              <a:rPr lang="en-US" sz="1400" b="1" dirty="0">
                <a:solidFill>
                  <a:srgbClr val="101010"/>
                </a:solidFill>
                <a:latin typeface="General Sans" pitchFamily="34" charset="0"/>
                <a:ea typeface="General Sans" pitchFamily="34" charset="-122"/>
                <a:cs typeface="General Sans" pitchFamily="34" charset="-120"/>
              </a:rPr>
              <a:t>Smart Personalization and Planning</a:t>
            </a:r>
          </a:p>
        </p:txBody>
      </p:sp>
      <p:sp>
        <p:nvSpPr>
          <p:cNvPr id="11" name="Text 8"/>
          <p:cNvSpPr/>
          <p:nvPr/>
        </p:nvSpPr>
        <p:spPr>
          <a:xfrm>
            <a:off x="6098288" y="3373479"/>
            <a:ext cx="2743200" cy="487680"/>
          </a:xfrm>
          <a:prstGeom prst="rect">
            <a:avLst/>
          </a:prstGeom>
          <a:noFill/>
          <a:ln/>
        </p:spPr>
        <p:txBody>
          <a:bodyPr wrap="square" lIns="0" tIns="0" rIns="0" bIns="0" rtlCol="0" anchor="t"/>
          <a:lstStyle/>
          <a:p>
            <a:pPr algn="l">
              <a:lnSpc>
                <a:spcPts val="1920"/>
              </a:lnSpc>
            </a:pPr>
            <a:endParaRPr lang="en-US" sz="1400" dirty="0">
              <a:solidFill>
                <a:schemeClr val="tx1">
                  <a:lumMod val="75000"/>
                  <a:lumOff val="25000"/>
                </a:schemeClr>
              </a:solidFill>
              <a:latin typeface="General Sans"/>
            </a:endParaRPr>
          </a:p>
        </p:txBody>
      </p:sp>
      <p:sp>
        <p:nvSpPr>
          <p:cNvPr id="12" name="Text 9"/>
          <p:cNvSpPr/>
          <p:nvPr/>
        </p:nvSpPr>
        <p:spPr>
          <a:xfrm>
            <a:off x="476250" y="714375"/>
            <a:ext cx="4572000" cy="960120"/>
          </a:xfrm>
          <a:prstGeom prst="rect">
            <a:avLst/>
          </a:prstGeom>
          <a:noFill/>
          <a:ln/>
        </p:spPr>
        <p:txBody>
          <a:bodyPr wrap="square" lIns="0" tIns="0" rIns="0" bIns="0" rtlCol="0" anchor="t"/>
          <a:lstStyle/>
          <a:p>
            <a:pPr algn="l">
              <a:lnSpc>
                <a:spcPts val="3780"/>
              </a:lnSpc>
            </a:pPr>
            <a:r>
              <a:rPr lang="en-US" sz="3000" b="1" kern="0" spc="12" dirty="0">
                <a:solidFill>
                  <a:srgbClr val="101010"/>
                </a:solidFill>
                <a:latin typeface="General Sans" pitchFamily="34" charset="0"/>
                <a:ea typeface="General Sans" pitchFamily="34" charset="-122"/>
                <a:cs typeface="General Sans" pitchFamily="34" charset="-120"/>
              </a:rPr>
              <a:t>Business </a:t>
            </a:r>
          </a:p>
          <a:p>
            <a:pPr algn="l">
              <a:lnSpc>
                <a:spcPts val="3780"/>
              </a:lnSpc>
            </a:pPr>
            <a:r>
              <a:rPr lang="en-US" sz="3000" b="1" kern="0" spc="12" dirty="0">
                <a:solidFill>
                  <a:srgbClr val="9520EA"/>
                </a:solidFill>
                <a:latin typeface="General Sans" pitchFamily="34" charset="0"/>
                <a:ea typeface="General Sans" pitchFamily="34" charset="-122"/>
                <a:cs typeface="General Sans" pitchFamily="34" charset="-120"/>
              </a:rPr>
              <a:t>Differentiators</a:t>
            </a:r>
            <a:endParaRPr lang="en-US" sz="3000" dirty="0">
              <a:solidFill>
                <a:srgbClr val="9520EA"/>
              </a:solidFill>
            </a:endParaRPr>
          </a:p>
        </p:txBody>
      </p:sp>
      <p:sp>
        <p:nvSpPr>
          <p:cNvPr id="13" name="Text 10"/>
          <p:cNvSpPr/>
          <p:nvPr/>
        </p:nvSpPr>
        <p:spPr>
          <a:xfrm>
            <a:off x="476250" y="430618"/>
            <a:ext cx="4572000" cy="213360"/>
          </a:xfrm>
          <a:prstGeom prst="rect">
            <a:avLst/>
          </a:prstGeom>
          <a:noFill/>
          <a:ln/>
        </p:spPr>
        <p:txBody>
          <a:bodyPr wrap="square" lIns="0" tIns="0" rIns="0" bIns="0" rtlCol="0" anchor="t"/>
          <a:lstStyle/>
          <a:p>
            <a:pPr algn="l">
              <a:lnSpc>
                <a:spcPts val="1680"/>
              </a:lnSpc>
            </a:pPr>
            <a:r>
              <a:rPr lang="en-US" sz="1100" b="0" dirty="0">
                <a:solidFill>
                  <a:srgbClr val="323232"/>
                </a:solidFill>
                <a:latin typeface="General Sans" pitchFamily="34" charset="0"/>
                <a:ea typeface="General Sans" pitchFamily="34" charset="-122"/>
                <a:cs typeface="General Sans" pitchFamily="34" charset="-120"/>
              </a:rPr>
              <a:t>Solution</a:t>
            </a:r>
            <a:endParaRPr lang="en-US" sz="1050" dirty="0"/>
          </a:p>
        </p:txBody>
      </p:sp>
      <p:sp>
        <p:nvSpPr>
          <p:cNvPr id="25" name="TextBox 24">
            <a:extLst>
              <a:ext uri="{FF2B5EF4-FFF2-40B4-BE49-F238E27FC236}">
                <a16:creationId xmlns:a16="http://schemas.microsoft.com/office/drawing/2014/main" id="{74FF945E-FEEC-6396-D883-EA6F812103A3}"/>
              </a:ext>
            </a:extLst>
          </p:cNvPr>
          <p:cNvSpPr txBox="1"/>
          <p:nvPr/>
        </p:nvSpPr>
        <p:spPr>
          <a:xfrm>
            <a:off x="6097253" y="3345826"/>
            <a:ext cx="2743199" cy="1169551"/>
          </a:xfrm>
          <a:prstGeom prst="rect">
            <a:avLst/>
          </a:prstGeom>
          <a:noFill/>
        </p:spPr>
        <p:txBody>
          <a:bodyPr wrap="square" rtlCol="0">
            <a:spAutoFit/>
          </a:bodyPr>
          <a:lstStyle/>
          <a:p>
            <a:r>
              <a:rPr lang="en-US" sz="1400" dirty="0">
                <a:solidFill>
                  <a:schemeClr val="tx2"/>
                </a:solidFill>
                <a:latin typeface="General Sans" panose="020B0604020202020204"/>
              </a:rPr>
              <a:t>Traverse's smart recommendations and integrated booking features streamline travel planning, offering a personalized and hassle-free experience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69760" y="1474839"/>
            <a:ext cx="8204173" cy="3238883"/>
          </a:xfrm>
          <a:prstGeom prst="rect">
            <a:avLst/>
          </a:prstGeom>
          <a:noFill/>
          <a:ln/>
        </p:spPr>
        <p:txBody>
          <a:bodyPr wrap="square" lIns="0" tIns="0" rIns="0" bIns="0" rtlCol="0" anchor="t"/>
          <a:lstStyle/>
          <a:p>
            <a:pPr marL="171450" indent="-171450" algn="l">
              <a:lnSpc>
                <a:spcPts val="1920"/>
              </a:lnSpc>
              <a:buFont typeface="Wingdings" panose="05000000000000000000" pitchFamily="2" charset="2"/>
              <a:buChar char="Ø"/>
            </a:pPr>
            <a:endParaRPr lang="en-US" sz="1200" dirty="0">
              <a:solidFill>
                <a:schemeClr val="tx1">
                  <a:lumMod val="75000"/>
                  <a:lumOff val="25000"/>
                </a:schemeClr>
              </a:solidFill>
              <a:latin typeface="General Sans"/>
            </a:endParaRPr>
          </a:p>
        </p:txBody>
      </p:sp>
      <p:sp>
        <p:nvSpPr>
          <p:cNvPr id="6" name="Text 3"/>
          <p:cNvSpPr/>
          <p:nvPr/>
        </p:nvSpPr>
        <p:spPr>
          <a:xfrm>
            <a:off x="469760" y="429778"/>
            <a:ext cx="4572000" cy="213360"/>
          </a:xfrm>
          <a:prstGeom prst="rect">
            <a:avLst/>
          </a:prstGeom>
          <a:noFill/>
          <a:ln/>
        </p:spPr>
        <p:txBody>
          <a:bodyPr wrap="square" lIns="0" tIns="0" rIns="0" bIns="0" rtlCol="0" anchor="t"/>
          <a:lstStyle/>
          <a:p>
            <a:pPr>
              <a:lnSpc>
                <a:spcPts val="1680"/>
              </a:lnSpc>
            </a:pPr>
            <a:r>
              <a:rPr lang="en-US" sz="1050" dirty="0"/>
              <a:t>Business Model and Financials</a:t>
            </a:r>
          </a:p>
          <a:p>
            <a:pPr algn="l">
              <a:lnSpc>
                <a:spcPts val="1680"/>
              </a:lnSpc>
            </a:pPr>
            <a:endParaRPr lang="en-US" sz="1050" dirty="0"/>
          </a:p>
        </p:txBody>
      </p:sp>
      <p:sp>
        <p:nvSpPr>
          <p:cNvPr id="7" name="Text 4"/>
          <p:cNvSpPr/>
          <p:nvPr/>
        </p:nvSpPr>
        <p:spPr>
          <a:xfrm>
            <a:off x="471876" y="714375"/>
            <a:ext cx="4572000" cy="465496"/>
          </a:xfrm>
          <a:prstGeom prst="rect">
            <a:avLst/>
          </a:prstGeom>
          <a:noFill/>
          <a:ln/>
        </p:spPr>
        <p:txBody>
          <a:bodyPr wrap="square" lIns="0" tIns="0" rIns="0" bIns="0" rtlCol="0" anchor="t"/>
          <a:lstStyle/>
          <a:p>
            <a:pPr algn="l">
              <a:lnSpc>
                <a:spcPts val="3780"/>
              </a:lnSpc>
            </a:pPr>
            <a:r>
              <a:rPr lang="en-US" sz="3000" b="1" kern="0" spc="12" dirty="0">
                <a:solidFill>
                  <a:srgbClr val="101010"/>
                </a:solidFill>
                <a:latin typeface="General Sans" pitchFamily="34" charset="0"/>
                <a:ea typeface="General Sans" pitchFamily="34" charset="-122"/>
                <a:cs typeface="General Sans" pitchFamily="34" charset="-120"/>
              </a:rPr>
              <a:t>Business </a:t>
            </a:r>
            <a:r>
              <a:rPr lang="en-US" sz="3000" b="1" kern="0" spc="12" dirty="0">
                <a:solidFill>
                  <a:srgbClr val="9520EA"/>
                </a:solidFill>
                <a:latin typeface="General Sans" pitchFamily="34" charset="0"/>
                <a:ea typeface="General Sans" pitchFamily="34" charset="-122"/>
                <a:cs typeface="General Sans" pitchFamily="34" charset="-120"/>
              </a:rPr>
              <a:t>Model</a:t>
            </a:r>
          </a:p>
        </p:txBody>
      </p:sp>
      <p:sp>
        <p:nvSpPr>
          <p:cNvPr id="2" name="TextBox 1">
            <a:extLst>
              <a:ext uri="{FF2B5EF4-FFF2-40B4-BE49-F238E27FC236}">
                <a16:creationId xmlns:a16="http://schemas.microsoft.com/office/drawing/2014/main" id="{5EB39058-7130-171D-EE67-581F40AA8398}"/>
              </a:ext>
            </a:extLst>
          </p:cNvPr>
          <p:cNvSpPr txBox="1"/>
          <p:nvPr/>
        </p:nvSpPr>
        <p:spPr>
          <a:xfrm>
            <a:off x="469760" y="1278147"/>
            <a:ext cx="8204173" cy="2246769"/>
          </a:xfrm>
          <a:prstGeom prst="rect">
            <a:avLst/>
          </a:prstGeom>
          <a:noFill/>
        </p:spPr>
        <p:txBody>
          <a:bodyPr wrap="square" rtlCol="0">
            <a:spAutoFit/>
          </a:bodyPr>
          <a:lstStyle/>
          <a:p>
            <a:r>
              <a:rPr lang="en-US" sz="1400" b="0" i="0" dirty="0">
                <a:effectLst/>
                <a:latin typeface="General Sans" panose="020B0604020202020204"/>
              </a:rPr>
              <a:t>Traverse, Nepal's premier travel app, seamlessly connects tourists with local businesses, ensuring a hassle-free and personalized travel experience. Accessible on app stores and social media, Traverse stands out with its community-driven approach, where genuine connections and user recommendations create a reliable source for travel insights. Revenue streams include commissions, booking fees, and premium features. </a:t>
            </a:r>
          </a:p>
          <a:p>
            <a:endParaRPr lang="en-US" sz="1400" dirty="0">
              <a:latin typeface="General Sans" panose="020B0604020202020204"/>
            </a:endParaRPr>
          </a:p>
          <a:p>
            <a:r>
              <a:rPr lang="en-US" sz="1400" b="0" i="0" dirty="0">
                <a:effectLst/>
                <a:latin typeface="General Sans" panose="020B0604020202020204"/>
              </a:rPr>
              <a:t>The key focus is on tech development, analytics, and active community engagement. Strategic partnerships with local businesses, influencers, and government bodies enhance the platform's credibility. Success is measured by user acquisition, engagement, and profitability, making Traverse the go-to app for an exceptional Nepal adventure.</a:t>
            </a:r>
            <a:endParaRPr lang="en-US" sz="1400" b="1" dirty="0">
              <a:latin typeface="General Sans" panose="020B0604020202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1494</TotalTime>
  <Words>759</Words>
  <Application>Microsoft Office PowerPoint</Application>
  <PresentationFormat>On-screen Show (16:9)</PresentationFormat>
  <Paragraphs>107</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Microsoft YaHei UI</vt:lpstr>
      <vt:lpstr>-apple-system</vt:lpstr>
      <vt:lpstr>Arial</vt:lpstr>
      <vt:lpstr>Calibri</vt:lpstr>
      <vt:lpstr>General Sans</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PptxGenJS Presentation</dc:subject>
  <dc:creator>Pitch Software GmbH</dc:creator>
  <cp:lastModifiedBy>Bibek Shah</cp:lastModifiedBy>
  <cp:revision>62</cp:revision>
  <dcterms:created xsi:type="dcterms:W3CDTF">2023-07-02T16:11:07Z</dcterms:created>
  <dcterms:modified xsi:type="dcterms:W3CDTF">2024-01-28T08:41:16Z</dcterms:modified>
</cp:coreProperties>
</file>